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handoutMasterIdLst>
    <p:handoutMasterId r:id="rId29"/>
  </p:handoutMasterIdLst>
  <p:sldIdLst>
    <p:sldId id="256" r:id="rId2"/>
    <p:sldId id="273" r:id="rId3"/>
    <p:sldId id="279" r:id="rId4"/>
    <p:sldId id="280" r:id="rId5"/>
    <p:sldId id="263" r:id="rId6"/>
    <p:sldId id="281" r:id="rId7"/>
    <p:sldId id="295" r:id="rId8"/>
    <p:sldId id="282" r:id="rId9"/>
    <p:sldId id="283" r:id="rId10"/>
    <p:sldId id="284" r:id="rId11"/>
    <p:sldId id="285" r:id="rId12"/>
    <p:sldId id="288" r:id="rId13"/>
    <p:sldId id="286" r:id="rId14"/>
    <p:sldId id="287" r:id="rId15"/>
    <p:sldId id="289" r:id="rId16"/>
    <p:sldId id="290" r:id="rId17"/>
    <p:sldId id="291" r:id="rId18"/>
    <p:sldId id="292" r:id="rId19"/>
    <p:sldId id="296" r:id="rId20"/>
    <p:sldId id="293" r:id="rId21"/>
    <p:sldId id="297" r:id="rId22"/>
    <p:sldId id="298" r:id="rId23"/>
    <p:sldId id="302" r:id="rId24"/>
    <p:sldId id="300" r:id="rId25"/>
    <p:sldId id="301" r:id="rId26"/>
    <p:sldId id="299" r:id="rId27"/>
  </p:sldIdLst>
  <p:sldSz cx="12188825"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00" autoAdjust="0"/>
  </p:normalViewPr>
  <p:slideViewPr>
    <p:cSldViewPr>
      <p:cViewPr varScale="1">
        <p:scale>
          <a:sx n="86" d="100"/>
          <a:sy n="86" d="100"/>
        </p:scale>
        <p:origin x="562" y="67"/>
      </p:cViewPr>
      <p:guideLst>
        <p:guide orient="horz" pos="2160"/>
        <p:guide pos="3839"/>
      </p:guideLst>
    </p:cSldViewPr>
  </p:slideViewPr>
  <p:notesTextViewPr>
    <p:cViewPr>
      <p:scale>
        <a:sx n="1" d="1"/>
        <a:sy n="1" d="1"/>
      </p:scale>
      <p:origin x="0" y="0"/>
    </p:cViewPr>
  </p:notesTextViewPr>
  <p:notesViewPr>
    <p:cSldViewPr>
      <p:cViewPr varScale="1">
        <p:scale>
          <a:sx n="88" d="100"/>
          <a:sy n="88" d="100"/>
        </p:scale>
        <p:origin x="307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2FFB9DD0-97CF-4D67-A423-8EF9D5EAA8A2}" type="datetime1">
              <a:rPr lang="pl-PL" smtClean="0"/>
              <a:t>27.10.2021</a:t>
            </a:fld>
            <a:endParaRPr lang="pl-PL" dirty="0"/>
          </a:p>
        </p:txBody>
      </p:sp>
      <p:sp>
        <p:nvSpPr>
          <p:cNvPr id="4" name="Stopka — symbol zastępczy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92837A6B-DAA4-4C2D-AEAB-4E9E70095794}" type="slidenum">
              <a:rPr lang="pl-PL" smtClean="0"/>
              <a:t>‹#›</a:t>
            </a:fld>
            <a:endParaRPr lang="pl-PL" dirty="0"/>
          </a:p>
        </p:txBody>
      </p:sp>
    </p:spTree>
    <p:extLst>
      <p:ext uri="{BB962C8B-B14F-4D97-AF65-F5344CB8AC3E}">
        <p14:creationId xmlns:p14="http://schemas.microsoft.com/office/powerpoint/2010/main" val="2921545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pl-PL" noProof="0" dirty="0"/>
          </a:p>
        </p:txBody>
      </p:sp>
      <p:sp>
        <p:nvSpPr>
          <p:cNvPr id="3" name="Data — symbol zastępcz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1F1B2A-FFBC-4488-AA9F-9846F5E7CF0B}" type="datetime1">
              <a:rPr lang="pl-PL" smtClean="0"/>
              <a:pPr/>
              <a:t>27.10.2021</a:t>
            </a:fld>
            <a:endParaRPr lang="pl-PL" dirty="0"/>
          </a:p>
        </p:txBody>
      </p:sp>
      <p:sp>
        <p:nvSpPr>
          <p:cNvPr id="4" name="Obraz slajdu — symbol zastępczy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pl-PL" noProof="0" dirty="0"/>
          </a:p>
        </p:txBody>
      </p:sp>
      <p:sp>
        <p:nvSpPr>
          <p:cNvPr id="5" name="Notatki — symbol zastępcz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pl-PL" noProof="0" dirty="0"/>
              <a:t>Kliknij, aby edytować style wzorców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6" name="Stopka — symbol zastępcz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pl-PL" noProof="0" dirty="0"/>
          </a:p>
        </p:txBody>
      </p:sp>
      <p:sp>
        <p:nvSpPr>
          <p:cNvPr id="7" name="Numer slajdu — symbol zastępcz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03266150-FA26-45B5-BF0B-186B42A09DC9}" type="slidenum">
              <a:rPr lang="pl-PL" noProof="0" smtClean="0"/>
              <a:t>‹#›</a:t>
            </a:fld>
            <a:endParaRPr lang="pl-PL" noProof="0" dirty="0"/>
          </a:p>
        </p:txBody>
      </p:sp>
    </p:spTree>
    <p:extLst>
      <p:ext uri="{BB962C8B-B14F-4D97-AF65-F5344CB8AC3E}">
        <p14:creationId xmlns:p14="http://schemas.microsoft.com/office/powerpoint/2010/main" val="14594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03266150-FA26-45B5-BF0B-186B42A09DC9}" type="slidenum">
              <a:rPr lang="pl-PL" smtClean="0"/>
              <a:t>1</a:t>
            </a:fld>
            <a:endParaRPr lang="pl-PL" dirty="0"/>
          </a:p>
        </p:txBody>
      </p:sp>
    </p:spTree>
    <p:extLst>
      <p:ext uri="{BB962C8B-B14F-4D97-AF65-F5344CB8AC3E}">
        <p14:creationId xmlns:p14="http://schemas.microsoft.com/office/powerpoint/2010/main" val="1006723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03266150-FA26-45B5-BF0B-186B42A09DC9}" type="slidenum">
              <a:rPr lang="pl-PL" smtClean="0"/>
              <a:t>2</a:t>
            </a:fld>
            <a:endParaRPr lang="pl-PL" dirty="0"/>
          </a:p>
        </p:txBody>
      </p:sp>
    </p:spTree>
    <p:extLst>
      <p:ext uri="{BB962C8B-B14F-4D97-AF65-F5344CB8AC3E}">
        <p14:creationId xmlns:p14="http://schemas.microsoft.com/office/powerpoint/2010/main" val="1617908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a:xfrm>
            <a:off x="382588" y="685800"/>
            <a:ext cx="6092825" cy="3429000"/>
          </a:xfrm>
        </p:spPr>
      </p:sp>
      <p:sp>
        <p:nvSpPr>
          <p:cNvPr id="3" name="Notatki — symbol zastępczy 2"/>
          <p:cNvSpPr>
            <a:spLocks noGrp="1"/>
          </p:cNvSpPr>
          <p:nvPr>
            <p:ph type="body" idx="1"/>
          </p:nvPr>
        </p:nvSpPr>
        <p:spPr/>
        <p:txBody>
          <a:bodyPr rtlCol="0"/>
          <a:lstStyle/>
          <a:p>
            <a:pPr marL="0" marR="0" indent="0" algn="l" defTabSz="914400" rtl="0" eaLnBrk="1" fontAlgn="auto" latinLnBrk="0" hangingPunct="1">
              <a:lnSpc>
                <a:spcPct val="100000"/>
              </a:lnSpc>
              <a:spcBef>
                <a:spcPts val="0"/>
              </a:spcBef>
              <a:spcAft>
                <a:spcPts val="0"/>
              </a:spcAft>
              <a:buClrTx/>
              <a:buSzTx/>
              <a:buFontTx/>
              <a:buNone/>
              <a:tabLst/>
              <a:defRPr/>
            </a:pPr>
            <a:endParaRPr lang="pl-PL" baseline="0" dirty="0"/>
          </a:p>
        </p:txBody>
      </p:sp>
      <p:sp>
        <p:nvSpPr>
          <p:cNvPr id="4" name="Numer slajdu — symbol zastępczy 3"/>
          <p:cNvSpPr>
            <a:spLocks noGrp="1"/>
          </p:cNvSpPr>
          <p:nvPr>
            <p:ph type="sldNum" sz="quarter" idx="10"/>
          </p:nvPr>
        </p:nvSpPr>
        <p:spPr/>
        <p:txBody>
          <a:bodyPr rtlCol="0"/>
          <a:lstStyle/>
          <a:p>
            <a:pPr rtl="0"/>
            <a:fld id="{3A2CC701-D80A-463B-8415-A85485312088}" type="slidenum">
              <a:rPr lang="pl-PL" smtClean="0"/>
              <a:t>5</a:t>
            </a:fld>
            <a:endParaRPr lang="pl-PL" dirty="0"/>
          </a:p>
        </p:txBody>
      </p:sp>
    </p:spTree>
    <p:extLst>
      <p:ext uri="{BB962C8B-B14F-4D97-AF65-F5344CB8AC3E}">
        <p14:creationId xmlns:p14="http://schemas.microsoft.com/office/powerpoint/2010/main" val="711306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pic>
        <p:nvPicPr>
          <p:cNvPr id="17" name="Obraz 1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hidden">
          <a:xfrm>
            <a:off x="0" y="0"/>
            <a:ext cx="12188825" cy="6858000"/>
          </a:xfrm>
          <a:prstGeom prst="rect">
            <a:avLst/>
          </a:prstGeom>
        </p:spPr>
      </p:pic>
      <p:sp>
        <p:nvSpPr>
          <p:cNvPr id="13" name="Prostokąt 12"/>
          <p:cNvSpPr/>
          <p:nvPr/>
        </p:nvSpPr>
        <p:spPr bwMode="hidden">
          <a:xfrm>
            <a:off x="0" y="1"/>
            <a:ext cx="12188825"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15" name="Prostokąt 14"/>
          <p:cNvSpPr/>
          <p:nvPr/>
        </p:nvSpPr>
        <p:spPr bwMode="hidden">
          <a:xfrm>
            <a:off x="0" y="4810562"/>
            <a:ext cx="12188825" cy="2047439"/>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ctrTitle"/>
          </p:nvPr>
        </p:nvSpPr>
        <p:spPr>
          <a:xfrm>
            <a:off x="1522413" y="1905000"/>
            <a:ext cx="9144000" cy="2667000"/>
          </a:xfrm>
        </p:spPr>
        <p:txBody>
          <a:bodyPr rtlCol="0">
            <a:normAutofit/>
          </a:bodyPr>
          <a:lstStyle>
            <a:lvl1pPr>
              <a:lnSpc>
                <a:spcPct val="80000"/>
              </a:lnSpc>
              <a:defRPr sz="6000"/>
            </a:lvl1pPr>
          </a:lstStyle>
          <a:p>
            <a:pPr rtl="0"/>
            <a:r>
              <a:rPr lang="pl-PL" noProof="0"/>
              <a:t>Kliknij, aby edytować styl</a:t>
            </a:r>
            <a:endParaRPr lang="pl-PL" noProof="0" dirty="0"/>
          </a:p>
        </p:txBody>
      </p:sp>
      <p:sp>
        <p:nvSpPr>
          <p:cNvPr id="3" name="Podtytuł 2"/>
          <p:cNvSpPr>
            <a:spLocks noGrp="1"/>
          </p:cNvSpPr>
          <p:nvPr>
            <p:ph type="subTitle" idx="1"/>
          </p:nvPr>
        </p:nvSpPr>
        <p:spPr>
          <a:xfrm>
            <a:off x="1522413" y="5029200"/>
            <a:ext cx="8229600" cy="1143000"/>
          </a:xfrm>
        </p:spPr>
        <p:txBody>
          <a:bodyPr rtlCol="0"/>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pl-PL" noProof="0"/>
              <a:t>Kliknij, aby edytować styl wzorca podtytułu</a:t>
            </a:r>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p>
            <a:pPr rtl="0"/>
            <a:fld id="{C5B73C93-58DC-4EAF-B7F2-3BFD4BBF3194}" type="datetime1">
              <a:rPr lang="pl-PL" noProof="0" smtClean="0"/>
              <a:t>27.10.2021</a:t>
            </a:fld>
            <a:endParaRPr lang="pl-PL" noProof="0" dirty="0"/>
          </a:p>
        </p:txBody>
      </p:sp>
      <p:sp>
        <p:nvSpPr>
          <p:cNvPr id="6" name="Numer slajdu — symbol zastępczy 5"/>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 useBgFill="1">
        <p:nvSpPr>
          <p:cNvPr id="20" name="Dowolny kształt 9"/>
          <p:cNvSpPr>
            <a:spLocks/>
          </p:cNvSpPr>
          <p:nvPr/>
        </p:nvSpPr>
        <p:spPr bwMode="white">
          <a:xfrm>
            <a:off x="1057" y="4714632"/>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ln>
            <a:noFill/>
          </a:ln>
        </p:spPr>
        <p:txBody>
          <a:bodyPr vert="horz" wrap="square" lIns="91440" tIns="45720" rIns="91440" bIns="45720" numCol="1" rtlCol="0" anchor="t" anchorCtr="0" compatLnSpc="1">
            <a:prstTxWarp prst="textNoShape">
              <a:avLst/>
            </a:prstTxWarp>
          </a:bodyPr>
          <a:lstStyle/>
          <a:p>
            <a:pPr rtl="0"/>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Zawartość — symbol zastępczy 2"/>
          <p:cNvSpPr>
            <a:spLocks noGrp="1"/>
          </p:cNvSpPr>
          <p:nvPr>
            <p:ph idx="1"/>
          </p:nvPr>
        </p:nvSpPr>
        <p:spPr/>
        <p:txBody>
          <a:bodyPr rtlCol="0"/>
          <a:lstStyle>
            <a:lvl5pPr>
              <a:defRPr/>
            </a:lvl5pPr>
            <a:lvl6pPr>
              <a:defRPr/>
            </a:lvl6pPr>
            <a:lvl7pPr>
              <a:defRPr/>
            </a:lvl7pPr>
            <a:lvl8pPr>
              <a:defRPr baseline="0"/>
            </a:lvl8pPr>
            <a:lvl9pPr>
              <a:defRPr baseline="0"/>
            </a:lvl9pPr>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p>
            <a:pPr rtl="0"/>
            <a:fld id="{A733D82A-97B1-48BD-93A8-CDE5E07084A0}" type="datetime1">
              <a:rPr lang="pl-PL" noProof="0" smtClean="0"/>
              <a:t>27.10.2021</a:t>
            </a:fld>
            <a:endParaRPr lang="pl-PL" noProof="0" dirty="0"/>
          </a:p>
        </p:txBody>
      </p:sp>
      <p:sp>
        <p:nvSpPr>
          <p:cNvPr id="6" name="Numer slajdu — symbol zastępczy 5"/>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pic>
        <p:nvPicPr>
          <p:cNvPr id="14" name="Obraz 1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0" y="0"/>
            <a:ext cx="12188825" cy="4810561"/>
          </a:xfrm>
          <a:prstGeom prst="rect">
            <a:avLst/>
          </a:prstGeom>
        </p:spPr>
      </p:pic>
      <p:sp>
        <p:nvSpPr>
          <p:cNvPr id="18" name="Prostokąt 17"/>
          <p:cNvSpPr/>
          <p:nvPr/>
        </p:nvSpPr>
        <p:spPr bwMode="hidden">
          <a:xfrm>
            <a:off x="0" y="1"/>
            <a:ext cx="12188825"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a:xfrm>
            <a:off x="1522360" y="1905000"/>
            <a:ext cx="9142999" cy="2667000"/>
          </a:xfrm>
        </p:spPr>
        <p:txBody>
          <a:bodyPr rtlCol="0" anchor="b">
            <a:noAutofit/>
          </a:bodyPr>
          <a:lstStyle>
            <a:lvl1pPr algn="l">
              <a:defRPr sz="4800" b="0" cap="none" baseline="0"/>
            </a:lvl1pPr>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1522412" y="5029200"/>
            <a:ext cx="8229601" cy="1143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pl-PL" noProof="0"/>
              <a:t>Edytuj style wzorca tekstu</a:t>
            </a:r>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p>
            <a:pPr rtl="0"/>
            <a:fld id="{E3C38B7B-F7CF-4389-A631-695D1979C8D7}" type="datetime1">
              <a:rPr lang="pl-PL" noProof="0" smtClean="0"/>
              <a:t>27.10.2021</a:t>
            </a:fld>
            <a:endParaRPr lang="pl-PL" noProof="0" dirty="0"/>
          </a:p>
        </p:txBody>
      </p:sp>
      <p:sp>
        <p:nvSpPr>
          <p:cNvPr id="6" name="Numer slajdu — symbol zastępczy 5"/>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
        <p:nvSpPr>
          <p:cNvPr id="16" name="Dowolny kształt 9"/>
          <p:cNvSpPr>
            <a:spLocks/>
          </p:cNvSpPr>
          <p:nvPr/>
        </p:nvSpPr>
        <p:spPr bwMode="hidden">
          <a:xfrm>
            <a:off x="1057" y="4714632"/>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rtlCol="0" anchor="t" anchorCtr="0" compatLnSpc="1">
            <a:prstTxWarp prst="textNoShape">
              <a:avLst/>
            </a:prstTxWarp>
          </a:bodyPr>
          <a:lstStyle/>
          <a:p>
            <a:pPr rtl="0"/>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Zawartość — symbol zastępczy 2"/>
          <p:cNvSpPr>
            <a:spLocks noGrp="1"/>
          </p:cNvSpPr>
          <p:nvPr>
            <p:ph sz="half" idx="1"/>
          </p:nvPr>
        </p:nvSpPr>
        <p:spPr>
          <a:xfrm>
            <a:off x="1522413" y="1905000"/>
            <a:ext cx="4416552" cy="4267200"/>
          </a:xfrm>
        </p:spPr>
        <p:txBody>
          <a:bodyPr rtlCol="0">
            <a:normAutofit/>
          </a:bodyPr>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a:lvl8pPr>
            <a:lvl9pPr marL="1920240">
              <a:defRPr sz="1600"/>
            </a:lvl9pPr>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Zawartość — symbol zastępczy 3"/>
          <p:cNvSpPr>
            <a:spLocks noGrp="1"/>
          </p:cNvSpPr>
          <p:nvPr>
            <p:ph sz="half" idx="2"/>
          </p:nvPr>
        </p:nvSpPr>
        <p:spPr>
          <a:xfrm>
            <a:off x="6246812" y="1905000"/>
            <a:ext cx="4416552" cy="4267200"/>
          </a:xfrm>
        </p:spPr>
        <p:txBody>
          <a:bodyPr rtlCol="0">
            <a:normAutofit/>
          </a:bodyPr>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6" name="Stopka — symbol zastępczy 5"/>
          <p:cNvSpPr>
            <a:spLocks noGrp="1"/>
          </p:cNvSpPr>
          <p:nvPr>
            <p:ph type="ftr" sz="quarter" idx="11"/>
          </p:nvPr>
        </p:nvSpPr>
        <p:spPr/>
        <p:txBody>
          <a:bodyPr rtlCol="0"/>
          <a:lstStyle/>
          <a:p>
            <a:pPr rtl="0"/>
            <a:r>
              <a:rPr lang="pl-PL" noProof="0" dirty="0"/>
              <a:t>Dodaj stopkę</a:t>
            </a:r>
          </a:p>
        </p:txBody>
      </p:sp>
      <p:sp>
        <p:nvSpPr>
          <p:cNvPr id="5" name="Data — symbol zastępczy 4"/>
          <p:cNvSpPr>
            <a:spLocks noGrp="1"/>
          </p:cNvSpPr>
          <p:nvPr>
            <p:ph type="dt" sz="half" idx="10"/>
          </p:nvPr>
        </p:nvSpPr>
        <p:spPr/>
        <p:txBody>
          <a:bodyPr rtlCol="0"/>
          <a:lstStyle/>
          <a:p>
            <a:pPr rtl="0"/>
            <a:fld id="{FAAA9AD3-C400-4CF0-9A08-1AA3E72081D1}" type="datetime1">
              <a:rPr lang="pl-PL" noProof="0" smtClean="0"/>
              <a:t>27.10.2021</a:t>
            </a:fld>
            <a:endParaRPr lang="pl-PL" noProof="0" dirty="0"/>
          </a:p>
        </p:txBody>
      </p:sp>
      <p:sp>
        <p:nvSpPr>
          <p:cNvPr id="7" name="Numer slajdu — symbol zastępczy 6"/>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lvl1pPr>
              <a:defRPr/>
            </a:lvl1pPr>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1522413" y="1905000"/>
            <a:ext cx="4416552" cy="762000"/>
          </a:xfrm>
        </p:spPr>
        <p:txBody>
          <a:bodyPr rtlCol="0"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a:t>Edytuj style wzorca tekstu</a:t>
            </a:r>
          </a:p>
        </p:txBody>
      </p:sp>
      <p:sp>
        <p:nvSpPr>
          <p:cNvPr id="4" name="Zawartość — symbol zastępczy 3"/>
          <p:cNvSpPr>
            <a:spLocks noGrp="1"/>
          </p:cNvSpPr>
          <p:nvPr>
            <p:ph sz="half" idx="2"/>
          </p:nvPr>
        </p:nvSpPr>
        <p:spPr>
          <a:xfrm>
            <a:off x="1522413" y="2743200"/>
            <a:ext cx="4416552" cy="3429001"/>
          </a:xfrm>
        </p:spPr>
        <p:txBody>
          <a:bodyPr rtlCol="0"/>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baseline="0"/>
            </a:lvl8pPr>
            <a:lvl9pPr marL="1920240">
              <a:defRPr sz="1600" baseline="0"/>
            </a:lvl9pPr>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Tekst — symbol zastępczy 4"/>
          <p:cNvSpPr>
            <a:spLocks noGrp="1"/>
          </p:cNvSpPr>
          <p:nvPr>
            <p:ph type="body" sz="quarter" idx="3"/>
          </p:nvPr>
        </p:nvSpPr>
        <p:spPr>
          <a:xfrm>
            <a:off x="6246812" y="1905000"/>
            <a:ext cx="4416552" cy="762000"/>
          </a:xfrm>
        </p:spPr>
        <p:txBody>
          <a:bodyPr rtlCol="0"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a:t>Edytuj style wzorca tekstu</a:t>
            </a:r>
          </a:p>
        </p:txBody>
      </p:sp>
      <p:sp>
        <p:nvSpPr>
          <p:cNvPr id="6" name="Zawartość — symbol zastępczy 5"/>
          <p:cNvSpPr>
            <a:spLocks noGrp="1"/>
          </p:cNvSpPr>
          <p:nvPr>
            <p:ph sz="quarter" idx="4"/>
          </p:nvPr>
        </p:nvSpPr>
        <p:spPr>
          <a:xfrm>
            <a:off x="6246812" y="2743200"/>
            <a:ext cx="4416552" cy="3429001"/>
          </a:xfrm>
        </p:spPr>
        <p:txBody>
          <a:bodyPr rtlCol="0"/>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8" name="Stopka — symbol zastępczy 7"/>
          <p:cNvSpPr>
            <a:spLocks noGrp="1"/>
          </p:cNvSpPr>
          <p:nvPr>
            <p:ph type="ftr" sz="quarter" idx="11"/>
          </p:nvPr>
        </p:nvSpPr>
        <p:spPr/>
        <p:txBody>
          <a:bodyPr rtlCol="0"/>
          <a:lstStyle/>
          <a:p>
            <a:pPr rtl="0"/>
            <a:r>
              <a:rPr lang="pl-PL" noProof="0" dirty="0"/>
              <a:t>Dodaj stopkę</a:t>
            </a:r>
          </a:p>
        </p:txBody>
      </p:sp>
      <p:sp>
        <p:nvSpPr>
          <p:cNvPr id="7" name="Data — symbol zastępczy 6"/>
          <p:cNvSpPr>
            <a:spLocks noGrp="1"/>
          </p:cNvSpPr>
          <p:nvPr>
            <p:ph type="dt" sz="half" idx="10"/>
          </p:nvPr>
        </p:nvSpPr>
        <p:spPr/>
        <p:txBody>
          <a:bodyPr rtlCol="0"/>
          <a:lstStyle/>
          <a:p>
            <a:pPr rtl="0"/>
            <a:fld id="{D7BC52AB-7C3D-40CC-9307-2C4145C03C58}" type="datetime1">
              <a:rPr lang="pl-PL" noProof="0" smtClean="0"/>
              <a:t>27.10.2021</a:t>
            </a:fld>
            <a:endParaRPr lang="pl-PL" noProof="0" dirty="0"/>
          </a:p>
        </p:txBody>
      </p:sp>
      <p:sp>
        <p:nvSpPr>
          <p:cNvPr id="9" name="Numer slajdu — symbol zastępczy 8"/>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4" name="Stopka — symbol zastępczy 3"/>
          <p:cNvSpPr>
            <a:spLocks noGrp="1"/>
          </p:cNvSpPr>
          <p:nvPr>
            <p:ph type="ftr" sz="quarter" idx="11"/>
          </p:nvPr>
        </p:nvSpPr>
        <p:spPr/>
        <p:txBody>
          <a:bodyPr rtlCol="0"/>
          <a:lstStyle/>
          <a:p>
            <a:pPr rtl="0"/>
            <a:r>
              <a:rPr lang="pl-PL" noProof="0" dirty="0"/>
              <a:t>Dodaj stopkę</a:t>
            </a:r>
          </a:p>
        </p:txBody>
      </p:sp>
      <p:sp>
        <p:nvSpPr>
          <p:cNvPr id="3" name="Data — symbol zastępczy 2"/>
          <p:cNvSpPr>
            <a:spLocks noGrp="1"/>
          </p:cNvSpPr>
          <p:nvPr>
            <p:ph type="dt" sz="half" idx="10"/>
          </p:nvPr>
        </p:nvSpPr>
        <p:spPr/>
        <p:txBody>
          <a:bodyPr rtlCol="0"/>
          <a:lstStyle/>
          <a:p>
            <a:pPr rtl="0"/>
            <a:fld id="{7EA7060E-B426-4FFC-A0F5-FF77572B5262}" type="datetime1">
              <a:rPr lang="pl-PL" noProof="0" smtClean="0"/>
              <a:t>27.10.2021</a:t>
            </a:fld>
            <a:endParaRPr lang="pl-PL" noProof="0" dirty="0"/>
          </a:p>
        </p:txBody>
      </p:sp>
      <p:sp>
        <p:nvSpPr>
          <p:cNvPr id="5" name="Numer slajdu — symbol zastępczy 4"/>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pic>
        <p:nvPicPr>
          <p:cNvPr id="6" name="Obraz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hidden">
          <a:xfrm>
            <a:off x="0" y="0"/>
            <a:ext cx="12188825" cy="6858000"/>
          </a:xfrm>
          <a:prstGeom prst="rect">
            <a:avLst/>
          </a:prstGeom>
        </p:spPr>
      </p:pic>
      <p:sp>
        <p:nvSpPr>
          <p:cNvPr id="5" name="Prostokąt 4"/>
          <p:cNvSpPr/>
          <p:nvPr/>
        </p:nvSpPr>
        <p:spPr bwMode="hidden">
          <a:xfrm>
            <a:off x="0" y="1"/>
            <a:ext cx="12188825"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3" name="Stopka — symbol zastępczy 2"/>
          <p:cNvSpPr>
            <a:spLocks noGrp="1"/>
          </p:cNvSpPr>
          <p:nvPr>
            <p:ph type="ftr" sz="quarter" idx="11"/>
          </p:nvPr>
        </p:nvSpPr>
        <p:spPr/>
        <p:txBody>
          <a:bodyPr rtlCol="0"/>
          <a:lstStyle/>
          <a:p>
            <a:pPr rtl="0"/>
            <a:r>
              <a:rPr lang="pl-PL" noProof="0" dirty="0"/>
              <a:t>Dodaj stopkę</a:t>
            </a:r>
          </a:p>
        </p:txBody>
      </p:sp>
      <p:sp>
        <p:nvSpPr>
          <p:cNvPr id="2" name="Data — symbol zastępczy 1"/>
          <p:cNvSpPr>
            <a:spLocks noGrp="1"/>
          </p:cNvSpPr>
          <p:nvPr>
            <p:ph type="dt" sz="half" idx="10"/>
          </p:nvPr>
        </p:nvSpPr>
        <p:spPr/>
        <p:txBody>
          <a:bodyPr rtlCol="0"/>
          <a:lstStyle/>
          <a:p>
            <a:pPr rtl="0"/>
            <a:fld id="{0BBDDA19-3E74-4D51-BB3B-125C89E4F5C1}" type="datetime1">
              <a:rPr lang="pl-PL" noProof="0" smtClean="0"/>
              <a:t>27.10.2021</a:t>
            </a:fld>
            <a:endParaRPr lang="pl-PL" noProof="0" dirty="0"/>
          </a:p>
        </p:txBody>
      </p:sp>
      <p:sp>
        <p:nvSpPr>
          <p:cNvPr id="4" name="Numer slajdu — symbol zastępczy 3"/>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9" name="Dowolny kształt 15"/>
          <p:cNvSpPr>
            <a:spLocks/>
          </p:cNvSpPr>
          <p:nvPr/>
        </p:nvSpPr>
        <p:spPr bwMode="auto">
          <a:xfrm>
            <a:off x="4494212" y="1905000"/>
            <a:ext cx="6153912"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rtlCol="0" anchor="t" anchorCtr="0" compatLnSpc="1">
            <a:prstTxWarp prst="textNoShape">
              <a:avLst/>
            </a:prstTxWarp>
          </a:bodyPr>
          <a:lstStyle/>
          <a:p>
            <a:pPr rtl="0"/>
            <a:endParaRPr lang="pl-PL" noProof="0" dirty="0"/>
          </a:p>
        </p:txBody>
      </p:sp>
      <p:sp>
        <p:nvSpPr>
          <p:cNvPr id="2" name="Tytuł 1"/>
          <p:cNvSpPr>
            <a:spLocks noGrp="1"/>
          </p:cNvSpPr>
          <p:nvPr>
            <p:ph type="title"/>
          </p:nvPr>
        </p:nvSpPr>
        <p:spPr/>
        <p:txBody>
          <a:bodyPr rtlCol="0" anchor="b">
            <a:normAutofit/>
          </a:bodyPr>
          <a:lstStyle>
            <a:lvl1pPr algn="l">
              <a:defRPr sz="3600" b="0"/>
            </a:lvl1pPr>
          </a:lstStyle>
          <a:p>
            <a:pPr rtl="0"/>
            <a:r>
              <a:rPr lang="pl-PL" noProof="0"/>
              <a:t>Kliknij, aby edytować styl</a:t>
            </a:r>
            <a:endParaRPr lang="pl-PL" noProof="0" dirty="0"/>
          </a:p>
        </p:txBody>
      </p:sp>
      <p:sp>
        <p:nvSpPr>
          <p:cNvPr id="3" name="Zawartość — symbol zastępczy 2"/>
          <p:cNvSpPr>
            <a:spLocks noGrp="1"/>
          </p:cNvSpPr>
          <p:nvPr>
            <p:ph idx="1"/>
          </p:nvPr>
        </p:nvSpPr>
        <p:spPr>
          <a:xfrm>
            <a:off x="4675568" y="2087880"/>
            <a:ext cx="5791200" cy="38862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Tekst — symbol zastępczy 3"/>
          <p:cNvSpPr>
            <a:spLocks noGrp="1"/>
          </p:cNvSpPr>
          <p:nvPr>
            <p:ph type="body" sz="half" idx="2"/>
          </p:nvPr>
        </p:nvSpPr>
        <p:spPr>
          <a:xfrm>
            <a:off x="1522413" y="3429000"/>
            <a:ext cx="2743200" cy="2514600"/>
          </a:xfrm>
        </p:spPr>
        <p:txBody>
          <a:bodyPr rtlCol="0">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a:t>Edytuj style wzorca tekstu</a:t>
            </a:r>
          </a:p>
        </p:txBody>
      </p:sp>
      <p:sp>
        <p:nvSpPr>
          <p:cNvPr id="6" name="Stopka — symbol zastępczy 5"/>
          <p:cNvSpPr>
            <a:spLocks noGrp="1"/>
          </p:cNvSpPr>
          <p:nvPr>
            <p:ph type="ftr" sz="quarter" idx="11"/>
          </p:nvPr>
        </p:nvSpPr>
        <p:spPr/>
        <p:txBody>
          <a:bodyPr rtlCol="0"/>
          <a:lstStyle/>
          <a:p>
            <a:pPr rtl="0"/>
            <a:r>
              <a:rPr lang="pl-PL" noProof="0" dirty="0"/>
              <a:t>Dodaj stopkę</a:t>
            </a:r>
          </a:p>
        </p:txBody>
      </p:sp>
      <p:sp>
        <p:nvSpPr>
          <p:cNvPr id="5" name="Data — symbol zastępczy 4"/>
          <p:cNvSpPr>
            <a:spLocks noGrp="1"/>
          </p:cNvSpPr>
          <p:nvPr>
            <p:ph type="dt" sz="half" idx="10"/>
          </p:nvPr>
        </p:nvSpPr>
        <p:spPr/>
        <p:txBody>
          <a:bodyPr rtlCol="0"/>
          <a:lstStyle/>
          <a:p>
            <a:pPr rtl="0"/>
            <a:fld id="{B429330C-3B5D-4208-B33F-12BCF4825407}" type="datetime1">
              <a:rPr lang="pl-PL" noProof="0" smtClean="0"/>
              <a:t>27.10.2021</a:t>
            </a:fld>
            <a:endParaRPr lang="pl-PL" noProof="0" dirty="0"/>
          </a:p>
        </p:txBody>
      </p:sp>
      <p:sp>
        <p:nvSpPr>
          <p:cNvPr id="7" name="Numer slajdu — symbol zastępczy 6"/>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braz z podpisem">
    <p:spTree>
      <p:nvGrpSpPr>
        <p:cNvPr id="1" name=""/>
        <p:cNvGrpSpPr/>
        <p:nvPr/>
      </p:nvGrpSpPr>
      <p:grpSpPr>
        <a:xfrm>
          <a:off x="0" y="0"/>
          <a:ext cx="0" cy="0"/>
          <a:chOff x="0" y="0"/>
          <a:chExt cx="0" cy="0"/>
        </a:xfrm>
      </p:grpSpPr>
      <p:sp>
        <p:nvSpPr>
          <p:cNvPr id="9" name="Dowolny kształt 15"/>
          <p:cNvSpPr>
            <a:spLocks/>
          </p:cNvSpPr>
          <p:nvPr/>
        </p:nvSpPr>
        <p:spPr bwMode="auto">
          <a:xfrm>
            <a:off x="1522413" y="1905000"/>
            <a:ext cx="6153912"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rtlCol="0" anchor="t" anchorCtr="0" compatLnSpc="1">
            <a:prstTxWarp prst="textNoShape">
              <a:avLst/>
            </a:prstTxWarp>
          </a:bodyPr>
          <a:lstStyle/>
          <a:p>
            <a:pPr rtl="0"/>
            <a:endParaRPr lang="pl-PL" noProof="0" dirty="0"/>
          </a:p>
        </p:txBody>
      </p:sp>
      <p:sp>
        <p:nvSpPr>
          <p:cNvPr id="2" name="Tytuł 1"/>
          <p:cNvSpPr>
            <a:spLocks noGrp="1"/>
          </p:cNvSpPr>
          <p:nvPr>
            <p:ph type="title"/>
          </p:nvPr>
        </p:nvSpPr>
        <p:spPr/>
        <p:txBody>
          <a:bodyPr rtlCol="0" anchor="b">
            <a:normAutofit/>
          </a:bodyPr>
          <a:lstStyle>
            <a:lvl1pPr algn="l">
              <a:defRPr sz="3600" b="0"/>
            </a:lvl1pPr>
          </a:lstStyle>
          <a:p>
            <a:pPr rtl="0"/>
            <a:r>
              <a:rPr lang="pl-PL" noProof="0"/>
              <a:t>Kliknij, aby edytować styl</a:t>
            </a:r>
            <a:endParaRPr lang="pl-PL" noProof="0" dirty="0"/>
          </a:p>
        </p:txBody>
      </p:sp>
      <p:sp>
        <p:nvSpPr>
          <p:cNvPr id="3" name="Obraz — symbol zastępczy 2" descr="Pusty symbol zastępczy pozwalający dodać obraz. Kliknij symbol zastępczy i wybierz obraz, który chcesz dodać"/>
          <p:cNvSpPr>
            <a:spLocks noGrp="1"/>
          </p:cNvSpPr>
          <p:nvPr>
            <p:ph type="pic" idx="1"/>
          </p:nvPr>
        </p:nvSpPr>
        <p:spPr>
          <a:xfrm>
            <a:off x="1706880" y="2087880"/>
            <a:ext cx="5784978" cy="3886200"/>
          </a:xfrm>
          <a:solidFill>
            <a:schemeClr val="bg2">
              <a:lumMod val="40000"/>
              <a:lumOff val="60000"/>
            </a:schemeClr>
          </a:solidFill>
        </p:spPr>
        <p:txBody>
          <a:bodyPr rtlCol="0">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l-PL" noProof="0"/>
              <a:t>Kliknij ikonę, aby dodać obraz</a:t>
            </a:r>
            <a:endParaRPr lang="pl-PL" noProof="0" dirty="0"/>
          </a:p>
        </p:txBody>
      </p:sp>
      <p:sp>
        <p:nvSpPr>
          <p:cNvPr id="4" name="Tekst — symbol zastępczy 3"/>
          <p:cNvSpPr>
            <a:spLocks noGrp="1"/>
          </p:cNvSpPr>
          <p:nvPr>
            <p:ph type="body" sz="half" idx="2"/>
          </p:nvPr>
        </p:nvSpPr>
        <p:spPr>
          <a:xfrm>
            <a:off x="7923211" y="3429000"/>
            <a:ext cx="2743200" cy="2514600"/>
          </a:xfrm>
        </p:spPr>
        <p:txBody>
          <a:bodyPr rtlCol="0">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a:t>Edytuj style wzorca tekstu</a:t>
            </a:r>
          </a:p>
        </p:txBody>
      </p:sp>
      <p:sp>
        <p:nvSpPr>
          <p:cNvPr id="6" name="Stopka — symbol zastępczy 5"/>
          <p:cNvSpPr>
            <a:spLocks noGrp="1"/>
          </p:cNvSpPr>
          <p:nvPr>
            <p:ph type="ftr" sz="quarter" idx="11"/>
          </p:nvPr>
        </p:nvSpPr>
        <p:spPr/>
        <p:txBody>
          <a:bodyPr rtlCol="0"/>
          <a:lstStyle/>
          <a:p>
            <a:pPr rtl="0"/>
            <a:r>
              <a:rPr lang="pl-PL" noProof="0" dirty="0"/>
              <a:t>Dodaj stopkę</a:t>
            </a:r>
          </a:p>
        </p:txBody>
      </p:sp>
      <p:sp>
        <p:nvSpPr>
          <p:cNvPr id="5" name="Data — symbol zastępczy 4"/>
          <p:cNvSpPr>
            <a:spLocks noGrp="1"/>
          </p:cNvSpPr>
          <p:nvPr>
            <p:ph type="dt" sz="half" idx="10"/>
          </p:nvPr>
        </p:nvSpPr>
        <p:spPr/>
        <p:txBody>
          <a:bodyPr rtlCol="0"/>
          <a:lstStyle/>
          <a:p>
            <a:pPr rtl="0"/>
            <a:fld id="{C6119373-DBC3-4E12-9333-C9F066A0EF2B}" type="datetime1">
              <a:rPr lang="pl-PL" noProof="0" smtClean="0"/>
              <a:t>27.10.2021</a:t>
            </a:fld>
            <a:endParaRPr lang="pl-PL" noProof="0" dirty="0"/>
          </a:p>
        </p:txBody>
      </p:sp>
      <p:sp>
        <p:nvSpPr>
          <p:cNvPr id="7" name="Numer slajdu — symbol zastępczy 6"/>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p:txBody>
          <a:bodyPr vert="eaVert" rtlCol="0"/>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p>
            <a:pPr rtl="0"/>
            <a:fld id="{FB7E33BC-E78E-43D2-8966-18DE917E6C2F}" type="datetime1">
              <a:rPr lang="pl-PL" noProof="0" smtClean="0"/>
              <a:t>27.10.2021</a:t>
            </a:fld>
            <a:endParaRPr lang="pl-PL" noProof="0" dirty="0"/>
          </a:p>
        </p:txBody>
      </p:sp>
      <p:sp>
        <p:nvSpPr>
          <p:cNvPr id="6" name="Numer slajdu — symbol zastępczy 5"/>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pic>
        <p:nvPicPr>
          <p:cNvPr id="7" name="Obraz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1" y="0"/>
            <a:ext cx="9314539" cy="6858000"/>
          </a:xfrm>
          <a:prstGeom prst="rect">
            <a:avLst/>
          </a:prstGeom>
        </p:spPr>
      </p:pic>
      <p:sp>
        <p:nvSpPr>
          <p:cNvPr id="8" name="Prostokąt 7"/>
          <p:cNvSpPr/>
          <p:nvPr/>
        </p:nvSpPr>
        <p:spPr bwMode="hidden">
          <a:xfrm>
            <a:off x="1" y="1"/>
            <a:ext cx="9218611"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9" name="Dowolny kształt 9"/>
          <p:cNvSpPr>
            <a:spLocks/>
          </p:cNvSpPr>
          <p:nvPr/>
        </p:nvSpPr>
        <p:spPr bwMode="hidden">
          <a:xfrm rot="5400000">
            <a:off x="5885540" y="3333074"/>
            <a:ext cx="685800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rtlCol="0" anchor="t" anchorCtr="0" compatLnSpc="1">
            <a:prstTxWarp prst="textNoShape">
              <a:avLst/>
            </a:prstTxWarp>
          </a:bodyPr>
          <a:lstStyle/>
          <a:p>
            <a:pPr rtl="0"/>
            <a:endParaRPr lang="pl-PL" noProof="0" dirty="0"/>
          </a:p>
        </p:txBody>
      </p:sp>
      <p:sp>
        <p:nvSpPr>
          <p:cNvPr id="2" name="Tytuł pionowy 1"/>
          <p:cNvSpPr>
            <a:spLocks noGrp="1"/>
          </p:cNvSpPr>
          <p:nvPr>
            <p:ph type="title" orient="vert"/>
          </p:nvPr>
        </p:nvSpPr>
        <p:spPr>
          <a:xfrm>
            <a:off x="9558667" y="685800"/>
            <a:ext cx="1295401" cy="5486400"/>
          </a:xfrm>
        </p:spPr>
        <p:txBody>
          <a:bodyPr vert="eaVert"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1522413" y="685800"/>
            <a:ext cx="7460842" cy="5486400"/>
          </a:xfrm>
        </p:spPr>
        <p:txBody>
          <a:bodyPr vert="eaVert" rtlCol="0"/>
          <a:lstStyle/>
          <a:p>
            <a:pPr lvl="0" rtl="0"/>
            <a:r>
              <a:rPr lang="pl-PL" noProof="0"/>
              <a:t>Edytuj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p>
            <a:pPr rtl="0"/>
            <a:fld id="{A5102282-9A18-4147-B460-334A105F4ED9}" type="datetime1">
              <a:rPr lang="pl-PL" noProof="0" smtClean="0"/>
              <a:t>27.10.2021</a:t>
            </a:fld>
            <a:endParaRPr lang="pl-PL" noProof="0" dirty="0"/>
          </a:p>
        </p:txBody>
      </p:sp>
      <p:sp>
        <p:nvSpPr>
          <p:cNvPr id="6" name="Numer slajdu — symbol zastępczy 5"/>
          <p:cNvSpPr>
            <a:spLocks noGrp="1"/>
          </p:cNvSpPr>
          <p:nvPr>
            <p:ph type="sldNum" sz="quarter" idx="12"/>
          </p:nvPr>
        </p:nvSpPr>
        <p:spPr/>
        <p:txBody>
          <a:bodyPr rtlCol="0"/>
          <a:lstStyle/>
          <a:p>
            <a:pPr rtl="0"/>
            <a:fld id="{693B167E-EA96-4147-81DE-549160052C22}" type="slidenum">
              <a:rPr lang="pl-PL" noProof="0" smtClean="0"/>
              <a:t>‹#›</a:t>
            </a:fld>
            <a:endParaRPr lang="pl-PL" noProof="0" dirty="0"/>
          </a:p>
        </p:txBody>
      </p:sp>
    </p:spTree>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3">
        <a:schemeClr val="bg2"/>
      </p:bgRef>
    </p:bg>
    <p:spTree>
      <p:nvGrpSpPr>
        <p:cNvPr id="1" name=""/>
        <p:cNvGrpSpPr/>
        <p:nvPr/>
      </p:nvGrpSpPr>
      <p:grpSpPr>
        <a:xfrm>
          <a:off x="0" y="0"/>
          <a:ext cx="0" cy="0"/>
          <a:chOff x="0" y="0"/>
          <a:chExt cx="0" cy="0"/>
        </a:xfrm>
      </p:grpSpPr>
      <p:sp>
        <p:nvSpPr>
          <p:cNvPr id="2" name="Tytuł — symbol zastępczy 1"/>
          <p:cNvSpPr>
            <a:spLocks noGrp="1"/>
          </p:cNvSpPr>
          <p:nvPr>
            <p:ph type="title"/>
          </p:nvPr>
        </p:nvSpPr>
        <p:spPr>
          <a:xfrm>
            <a:off x="1522413" y="189723"/>
            <a:ext cx="9144000" cy="1144556"/>
          </a:xfrm>
          <a:prstGeom prst="rect">
            <a:avLst/>
          </a:prstGeom>
        </p:spPr>
        <p:txBody>
          <a:bodyPr vert="horz" lIns="91440" tIns="45720" rIns="91440" bIns="45720" rtlCol="0" anchor="b">
            <a:normAutofit/>
          </a:bodyPr>
          <a:lstStyle/>
          <a:p>
            <a:pPr rtl="0"/>
            <a:r>
              <a:rPr lang="pl-PL" noProof="0" dirty="0"/>
              <a:t>Kliknij, aby edytować styl wzorca tytułu</a:t>
            </a:r>
          </a:p>
        </p:txBody>
      </p:sp>
      <p:pic>
        <p:nvPicPr>
          <p:cNvPr id="13" name="Obraz 12"/>
          <p:cNvPicPr>
            <a:picLocks noChangeAspect="1"/>
          </p:cNvPicPr>
          <p:nvPr/>
        </p:nvPicPr>
        <p:blipFill rotWithShape="1">
          <a:blip r:embed="rId13">
            <a:extLst>
              <a:ext uri="{28A0092B-C50C-407E-A947-70E740481C1C}">
                <a14:useLocalDpi xmlns:a14="http://schemas.microsoft.com/office/drawing/2010/main" val="0"/>
              </a:ext>
            </a:extLst>
          </a:blip>
          <a:srcRect/>
          <a:stretch/>
        </p:blipFill>
        <p:spPr bwMode="hidden">
          <a:xfrm>
            <a:off x="0" y="1628776"/>
            <a:ext cx="12188825" cy="5229225"/>
          </a:xfrm>
          <a:prstGeom prst="rect">
            <a:avLst/>
          </a:prstGeom>
          <a:noFill/>
          <a:ln>
            <a:noFill/>
          </a:ln>
        </p:spPr>
      </p:pic>
      <p:sp>
        <p:nvSpPr>
          <p:cNvPr id="17" name="Prostokąt 16"/>
          <p:cNvSpPr/>
          <p:nvPr/>
        </p:nvSpPr>
        <p:spPr bwMode="hidden">
          <a:xfrm>
            <a:off x="0" y="1535908"/>
            <a:ext cx="12188825" cy="5322093"/>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3" name="Tekst — symbol zastępczy 2"/>
          <p:cNvSpPr>
            <a:spLocks noGrp="1"/>
          </p:cNvSpPr>
          <p:nvPr>
            <p:ph type="body" idx="1"/>
          </p:nvPr>
        </p:nvSpPr>
        <p:spPr>
          <a:xfrm>
            <a:off x="1522413" y="1905000"/>
            <a:ext cx="9144000" cy="4267200"/>
          </a:xfrm>
          <a:prstGeom prst="rect">
            <a:avLst/>
          </a:prstGeom>
        </p:spPr>
        <p:txBody>
          <a:bodyPr vert="horz" lIns="91440" tIns="45720" rIns="91440" bIns="45720" rtlCol="0">
            <a:normAutofit/>
          </a:bodyPr>
          <a:lstStyle/>
          <a:p>
            <a:pPr lvl="0" rtl="0"/>
            <a:r>
              <a:rPr lang="pl-PL" noProof="0" dirty="0"/>
              <a:t>Kliknij, aby edytować style wzorców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5" name="Stopka — symbol zastępczy 4"/>
          <p:cNvSpPr>
            <a:spLocks noGrp="1"/>
          </p:cNvSpPr>
          <p:nvPr>
            <p:ph type="ftr" sz="quarter" idx="3"/>
          </p:nvPr>
        </p:nvSpPr>
        <p:spPr>
          <a:xfrm>
            <a:off x="1522413" y="6420898"/>
            <a:ext cx="7010399" cy="236030"/>
          </a:xfrm>
          <a:prstGeom prst="rect">
            <a:avLst/>
          </a:prstGeom>
        </p:spPr>
        <p:txBody>
          <a:bodyPr vert="horz" lIns="91440" tIns="45720" rIns="91440" bIns="45720" rtlCol="0" anchor="ctr"/>
          <a:lstStyle>
            <a:lvl1pPr algn="l">
              <a:defRPr sz="1100">
                <a:solidFill>
                  <a:schemeClr val="tx1"/>
                </a:solidFill>
              </a:defRPr>
            </a:lvl1pPr>
          </a:lstStyle>
          <a:p>
            <a:pPr rtl="0"/>
            <a:r>
              <a:rPr lang="pl-PL" noProof="0" dirty="0"/>
              <a:t>Dodaj stopkę</a:t>
            </a:r>
          </a:p>
        </p:txBody>
      </p:sp>
      <p:sp>
        <p:nvSpPr>
          <p:cNvPr id="4" name="Data — symbol zastępczy 3"/>
          <p:cNvSpPr>
            <a:spLocks noGrp="1"/>
          </p:cNvSpPr>
          <p:nvPr>
            <p:ph type="dt" sz="half" idx="2"/>
          </p:nvPr>
        </p:nvSpPr>
        <p:spPr>
          <a:xfrm>
            <a:off x="8808721" y="6420898"/>
            <a:ext cx="964036" cy="236030"/>
          </a:xfrm>
          <a:prstGeom prst="rect">
            <a:avLst/>
          </a:prstGeom>
        </p:spPr>
        <p:txBody>
          <a:bodyPr vert="horz" lIns="91440" tIns="45720" rIns="91440" bIns="45720" rtlCol="0" anchor="ctr"/>
          <a:lstStyle>
            <a:lvl1pPr algn="r">
              <a:defRPr sz="1100">
                <a:solidFill>
                  <a:schemeClr val="tx1"/>
                </a:solidFill>
              </a:defRPr>
            </a:lvl1pPr>
          </a:lstStyle>
          <a:p>
            <a:pPr rtl="0"/>
            <a:fld id="{30322AB3-996C-4737-A538-9D259C1CCE5F}" type="datetime1">
              <a:rPr lang="pl-PL" noProof="0" smtClean="0"/>
              <a:t>27.10.2021</a:t>
            </a:fld>
            <a:endParaRPr lang="pl-PL" noProof="0" dirty="0"/>
          </a:p>
        </p:txBody>
      </p:sp>
      <p:sp>
        <p:nvSpPr>
          <p:cNvPr id="6" name="Numer slajdu — symbol zastępczy 5"/>
          <p:cNvSpPr>
            <a:spLocks noGrp="1"/>
          </p:cNvSpPr>
          <p:nvPr>
            <p:ph type="sldNum" sz="quarter" idx="4"/>
          </p:nvPr>
        </p:nvSpPr>
        <p:spPr>
          <a:xfrm>
            <a:off x="10027920" y="6420898"/>
            <a:ext cx="638493" cy="236030"/>
          </a:xfrm>
          <a:prstGeom prst="rect">
            <a:avLst/>
          </a:prstGeom>
        </p:spPr>
        <p:txBody>
          <a:bodyPr vert="horz" lIns="91440" tIns="45720" rIns="91440" bIns="45720" rtlCol="0" anchor="ctr"/>
          <a:lstStyle>
            <a:lvl1pPr algn="r">
              <a:defRPr sz="1100">
                <a:solidFill>
                  <a:schemeClr val="tx1"/>
                </a:solidFill>
              </a:defRPr>
            </a:lvl1pPr>
          </a:lstStyle>
          <a:p>
            <a:pPr rtl="0"/>
            <a:fld id="{693B167E-EA96-4147-81DE-549160052C22}" type="slidenum">
              <a:rPr lang="pl-PL" noProof="0" smtClean="0"/>
              <a:pPr/>
              <a:t>‹#›</a:t>
            </a:fld>
            <a:endParaRPr lang="pl-PL" noProof="0" dirty="0"/>
          </a:p>
        </p:txBody>
      </p:sp>
      <p:sp>
        <p:nvSpPr>
          <p:cNvPr id="38" name="Dowolny kształt 9"/>
          <p:cNvSpPr>
            <a:spLocks/>
          </p:cNvSpPr>
          <p:nvPr/>
        </p:nvSpPr>
        <p:spPr bwMode="white">
          <a:xfrm>
            <a:off x="1057" y="1470256"/>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rtlCol="0" anchor="t" anchorCtr="0" compatLnSpc="1">
            <a:prstTxWarp prst="textNoShape">
              <a:avLst/>
            </a:prstTxWarp>
          </a:bodyPr>
          <a:lstStyle/>
          <a:p>
            <a:pPr rtl="0"/>
            <a:endParaRPr lang="pl-PL" noProof="0" dirty="0"/>
          </a:p>
        </p:txBody>
      </p:sp>
    </p:spTree>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3" r:id="rId10"/>
    <p:sldLayoutId id="2147483674" r:id="rId11"/>
  </p:sldLayoutIdLst>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hf sldNum="0" hdr="0" ftr="0" dt="0"/>
  <p:txStyles>
    <p:titleStyle>
      <a:lvl1pPr algn="l" defTabSz="914400" rtl="0" eaLnBrk="1" latinLnBrk="0" hangingPunct="1">
        <a:lnSpc>
          <a:spcPct val="90000"/>
        </a:lnSpc>
        <a:spcBef>
          <a:spcPct val="0"/>
        </a:spcBef>
        <a:buNone/>
        <a:defRPr sz="3600" b="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lnSpc>
          <a:spcPct val="90000"/>
        </a:lnSpc>
        <a:spcBef>
          <a:spcPts val="1800"/>
        </a:spcBef>
        <a:buSzPct val="110000"/>
        <a:buFont typeface="Arial" pitchFamily="34" charset="0"/>
        <a:buChar char="▪"/>
        <a:defRPr sz="2400" kern="1200">
          <a:solidFill>
            <a:schemeClr val="tx1"/>
          </a:solidFill>
          <a:latin typeface="+mn-lt"/>
          <a:ea typeface="+mn-ea"/>
          <a:cs typeface="+mn-cs"/>
        </a:defRPr>
      </a:lvl1pPr>
      <a:lvl2pPr marL="682625" indent="-274320" algn="l" defTabSz="914400" rtl="0" eaLnBrk="1" latinLnBrk="0" hangingPunct="1">
        <a:lnSpc>
          <a:spcPct val="90000"/>
        </a:lnSpc>
        <a:spcBef>
          <a:spcPts val="600"/>
        </a:spcBef>
        <a:buSzPct val="110000"/>
        <a:buFont typeface="Arial" pitchFamily="34" charset="0"/>
        <a:buChar char="▪"/>
        <a:defRPr sz="2000" kern="1200">
          <a:solidFill>
            <a:schemeClr val="tx1"/>
          </a:solidFill>
          <a:latin typeface="+mn-lt"/>
          <a:ea typeface="+mn-ea"/>
          <a:cs typeface="+mn-cs"/>
        </a:defRPr>
      </a:lvl2pPr>
      <a:lvl3pPr marL="1097280" indent="-274320" algn="l" defTabSz="914400" rtl="0" eaLnBrk="1" latinLnBrk="0" hangingPunct="1">
        <a:lnSpc>
          <a:spcPct val="90000"/>
        </a:lnSpc>
        <a:spcBef>
          <a:spcPts val="600"/>
        </a:spcBef>
        <a:buSzPct val="110000"/>
        <a:buFont typeface="Arial" pitchFamily="34" charset="0"/>
        <a:buChar char="▪"/>
        <a:defRPr sz="1800" kern="1200">
          <a:solidFill>
            <a:schemeClr val="tx1"/>
          </a:solidFill>
          <a:latin typeface="+mn-lt"/>
          <a:ea typeface="+mn-ea"/>
          <a:cs typeface="+mn-cs"/>
        </a:defRPr>
      </a:lvl3pPr>
      <a:lvl4pPr marL="150876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4pPr>
      <a:lvl5pPr marL="192024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5pPr>
      <a:lvl6pPr marL="233172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6pPr>
      <a:lvl7pPr marL="274320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7pPr>
      <a:lvl8pPr marL="315468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8pPr>
      <a:lvl9pPr marL="356616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slideLayout" Target="../slideLayouts/slideLayout8.xml"/><Relationship Id="rId1" Type="http://schemas.openxmlformats.org/officeDocument/2006/relationships/tags" Target="../tags/tag17.xml"/><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8.xml"/><Relationship Id="rId1" Type="http://schemas.openxmlformats.org/officeDocument/2006/relationships/tags" Target="../tags/tag18.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rtlCol="0"/>
          <a:lstStyle/>
          <a:p>
            <a:pPr rtl="0"/>
            <a:r>
              <a:rPr lang="pl-PL" dirty="0">
                <a:latin typeface="Calibri" panose="020F0502020204030204" pitchFamily="34" charset="0"/>
                <a:cs typeface="Calibri" panose="020F0502020204030204" pitchFamily="34" charset="0"/>
              </a:rPr>
              <a:t>EKOLOGIA W MOIM DOMU</a:t>
            </a:r>
          </a:p>
        </p:txBody>
      </p:sp>
      <p:sp>
        <p:nvSpPr>
          <p:cNvPr id="3" name="Podtytuł 2"/>
          <p:cNvSpPr>
            <a:spLocks noGrp="1"/>
          </p:cNvSpPr>
          <p:nvPr>
            <p:ph type="subTitle" idx="1"/>
          </p:nvPr>
        </p:nvSpPr>
        <p:spPr/>
        <p:txBody>
          <a:bodyPr rtlCol="0"/>
          <a:lstStyle/>
          <a:p>
            <a:pPr rtl="0"/>
            <a:r>
              <a:rPr lang="pl-PL" b="1" dirty="0">
                <a:latin typeface="Calibri" panose="020F0502020204030204" pitchFamily="34" charset="0"/>
                <a:cs typeface="Calibri" panose="020F0502020204030204" pitchFamily="34" charset="0"/>
              </a:rPr>
              <a:t>Borys Bena</a:t>
            </a:r>
          </a:p>
          <a:p>
            <a:pPr rtl="0"/>
            <a:r>
              <a:rPr lang="pl-PL" b="1" dirty="0">
                <a:latin typeface="Calibri" panose="020F0502020204030204" pitchFamily="34" charset="0"/>
                <a:cs typeface="Calibri" panose="020F0502020204030204" pitchFamily="34" charset="0"/>
              </a:rPr>
              <a:t>Szkoła Podstawowa nr 5 im. Jana III Sobieskiego w Szczecinku</a:t>
            </a:r>
          </a:p>
          <a:p>
            <a:pPr rtl="0"/>
            <a:r>
              <a:rPr lang="pl-PL" b="1" dirty="0">
                <a:latin typeface="Calibri" panose="020F0502020204030204" pitchFamily="34" charset="0"/>
                <a:cs typeface="Calibri" panose="020F0502020204030204" pitchFamily="34" charset="0"/>
              </a:rPr>
              <a:t>Klasa V OMS</a:t>
            </a:r>
          </a:p>
        </p:txBody>
      </p:sp>
    </p:spTree>
    <p:extLst>
      <p:ext uri="{BB962C8B-B14F-4D97-AF65-F5344CB8AC3E}">
        <p14:creationId xmlns:p14="http://schemas.microsoft.com/office/powerpoint/2010/main" val="116178882"/>
      </p:ext>
    </p:extLst>
  </p:cSld>
  <p:clrMapOvr>
    <a:masterClrMapping/>
  </p:clrMapOvr>
  <mc:AlternateContent xmlns:mc="http://schemas.openxmlformats.org/markup-compatibility/2006" xmlns:p14="http://schemas.microsoft.com/office/powerpoint/2010/main">
    <mc:Choice Requires="p14">
      <p:transition spd="med" p14:dur="700" advClick="0" advTm="8089">
        <p:fade/>
      </p:transition>
    </mc:Choice>
    <mc:Fallback xmlns="">
      <p:transition spd="med" advClick="0" advTm="8089">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269876" y="189723"/>
            <a:ext cx="9396537" cy="1144556"/>
          </a:xfrm>
        </p:spPr>
        <p:txBody>
          <a:bodyPr rtlCol="0"/>
          <a:lstStyle/>
          <a:p>
            <a:pPr algn="ctr" rtl="0"/>
            <a:r>
              <a:rPr lang="pl-PL" b="1" dirty="0">
                <a:latin typeface="Calibri" panose="020F0502020204030204" pitchFamily="34" charset="0"/>
                <a:cs typeface="Calibri" panose="020F0502020204030204" pitchFamily="34" charset="0"/>
              </a:rPr>
              <a:t>Panele fotowoltaiczne na dachu mojego domu</a:t>
            </a:r>
          </a:p>
        </p:txBody>
      </p:sp>
      <p:pic>
        <p:nvPicPr>
          <p:cNvPr id="2" name="Symbol zastępczy zawartości 1"/>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413892" y="2492896"/>
            <a:ext cx="4104456" cy="3180184"/>
          </a:xfrm>
          <a:prstGeom prst="rect">
            <a:avLst/>
          </a:prstGeom>
          <a:ln>
            <a:noFill/>
          </a:ln>
          <a:effectLst>
            <a:outerShdw blurRad="190500" algn="tl" rotWithShape="0">
              <a:srgbClr val="000000">
                <a:alpha val="70000"/>
              </a:srgbClr>
            </a:outerShdw>
          </a:effectLst>
        </p:spPr>
      </p:pic>
      <p:pic>
        <p:nvPicPr>
          <p:cNvPr id="3" name="Obraz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8428" y="2492895"/>
            <a:ext cx="4166407" cy="3153361"/>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3211877532"/>
      </p:ext>
    </p:extLst>
  </p:cSld>
  <p:clrMapOvr>
    <a:masterClrMapping/>
  </p:clrMapOvr>
  <mc:AlternateContent xmlns:mc="http://schemas.openxmlformats.org/markup-compatibility/2006">
    <mc:Choice xmlns:p14="http://schemas.microsoft.com/office/powerpoint/2010/main" Requires="p14">
      <p:transition spd="slow" p14:dur="3400" advClick="0" advTm="12837">
        <p14:reveal/>
      </p:transition>
    </mc:Choice>
    <mc:Fallback>
      <p:transition spd="slow" advClick="0" advTm="1283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PANELE FOTOWOLTAICZNE </a:t>
            </a:r>
          </a:p>
        </p:txBody>
      </p:sp>
      <p:sp>
        <p:nvSpPr>
          <p:cNvPr id="3" name="Symbol zastępczy zawartości 2"/>
          <p:cNvSpPr>
            <a:spLocks noGrp="1"/>
          </p:cNvSpPr>
          <p:nvPr>
            <p:ph idx="1"/>
          </p:nvPr>
        </p:nvSpPr>
        <p:spPr>
          <a:xfrm>
            <a:off x="765820" y="1905000"/>
            <a:ext cx="9900593" cy="4267200"/>
          </a:xfrm>
        </p:spPr>
        <p:txBody>
          <a:bodyPr>
            <a:noAutofit/>
          </a:bodyPr>
          <a:lstStyle/>
          <a:p>
            <a:pPr marL="0" indent="0" algn="just">
              <a:buNone/>
            </a:pPr>
            <a:r>
              <a:rPr lang="pl-PL" sz="3200" dirty="0">
                <a:latin typeface="Calibri" panose="020F0502020204030204" pitchFamily="34" charset="0"/>
                <a:cs typeface="Calibri" panose="020F0502020204030204" pitchFamily="34" charset="0"/>
              </a:rPr>
              <a:t>Na dachu mojego domu są zamontowane panele fotowoltaiczne. Ci, którym najbardziej na sercu leży dobro Ziemi stawiają na nowoczesne i innowacyjne sposoby pozyskiwania energii. Tu z pomocą przychodzą w pełni ekologiczne ogniwa słoneczne.</a:t>
            </a:r>
          </a:p>
          <a:p>
            <a:pPr marL="0" indent="0" algn="just">
              <a:buNone/>
            </a:pPr>
            <a:r>
              <a:rPr lang="pl-PL" sz="3200" b="1" dirty="0">
                <a:latin typeface="Calibri" panose="020F0502020204030204" pitchFamily="34" charset="0"/>
                <a:cs typeface="Calibri" panose="020F0502020204030204" pitchFamily="34" charset="0"/>
              </a:rPr>
              <a:t>Moduły fotowoltaiczne </a:t>
            </a:r>
            <a:r>
              <a:rPr lang="pl-PL" sz="3200" dirty="0">
                <a:latin typeface="Calibri" panose="020F0502020204030204" pitchFamily="34" charset="0"/>
                <a:cs typeface="Calibri" panose="020F0502020204030204" pitchFamily="34" charset="0"/>
              </a:rPr>
              <a:t>to domowa ekologiczna fabryka energii przetwarzająca światło słoneczne na energię elektryczną, czyli inaczej wytwarzamy prąd elektryczny z promieniowania słonecznego – proces ten nazywamy zjawiskiem fotowoltaicznym.</a:t>
            </a:r>
          </a:p>
        </p:txBody>
      </p:sp>
    </p:spTree>
    <p:custDataLst>
      <p:tags r:id="rId1"/>
    </p:custDataLst>
    <p:extLst>
      <p:ext uri="{BB962C8B-B14F-4D97-AF65-F5344CB8AC3E}">
        <p14:creationId xmlns:p14="http://schemas.microsoft.com/office/powerpoint/2010/main" val="2318938961"/>
      </p:ext>
    </p:extLst>
  </p:cSld>
  <p:clrMapOvr>
    <a:masterClrMapping/>
  </p:clrMapOvr>
  <mc:AlternateContent xmlns:mc="http://schemas.openxmlformats.org/markup-compatibility/2006" xmlns:p14="http://schemas.microsoft.com/office/powerpoint/2010/main">
    <mc:Choice Requires="p14">
      <p:transition spd="med" p14:dur="700" advClick="0" advTm="27198">
        <p:fade/>
      </p:transition>
    </mc:Choice>
    <mc:Fallback xmlns="">
      <p:transition spd="med" advClick="0" advTm="2719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Pojemniki do segregacji odpadów</a:t>
            </a:r>
          </a:p>
        </p:txBody>
      </p:sp>
      <p:pic>
        <p:nvPicPr>
          <p:cNvPr id="5" name="Symbol zastępczy zawartości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30425" y="1905000"/>
            <a:ext cx="3200400" cy="4267200"/>
          </a:xfrm>
          <a:prstGeom prst="rect">
            <a:avLst/>
          </a:prstGeom>
          <a:ln>
            <a:noFill/>
          </a:ln>
          <a:effectLst>
            <a:softEdge rad="112500"/>
          </a:effectLst>
        </p:spPr>
      </p:pic>
      <p:pic>
        <p:nvPicPr>
          <p:cNvPr id="6" name="Symbol zastępczy zawartości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854825" y="1905000"/>
            <a:ext cx="3200400" cy="4267200"/>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2419360273"/>
      </p:ext>
    </p:extLst>
  </p:cSld>
  <p:clrMapOvr>
    <a:masterClrMapping/>
  </p:clrMapOvr>
  <mc:AlternateContent xmlns:mc="http://schemas.openxmlformats.org/markup-compatibility/2006">
    <mc:Choice xmlns:p14="http://schemas.microsoft.com/office/powerpoint/2010/main" Requires="p14">
      <p:transition spd="slow" p14:dur="3400" advClick="0" advTm="11715">
        <p14:reveal/>
      </p:transition>
    </mc:Choice>
    <mc:Fallback>
      <p:transition spd="slow" advClick="0" advTm="1171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p:cNvSpPr>
            <a:spLocks noGrp="1"/>
          </p:cNvSpPr>
          <p:nvPr>
            <p:ph type="title"/>
          </p:nvPr>
        </p:nvSpPr>
        <p:spPr/>
        <p:txBody>
          <a:bodyPr rtlCol="0"/>
          <a:lstStyle/>
          <a:p>
            <a:pPr algn="ctr" rtl="0"/>
            <a:r>
              <a:rPr lang="pl-PL" b="1" dirty="0">
                <a:latin typeface="Calibri" panose="020F0502020204030204" pitchFamily="34" charset="0"/>
                <a:cs typeface="Calibri" panose="020F0502020204030204" pitchFamily="34" charset="0"/>
              </a:rPr>
              <a:t>SEGREGACJA ODPADÓW</a:t>
            </a:r>
          </a:p>
        </p:txBody>
      </p:sp>
      <p:sp>
        <p:nvSpPr>
          <p:cNvPr id="2" name="Prostokąt 1"/>
          <p:cNvSpPr/>
          <p:nvPr/>
        </p:nvSpPr>
        <p:spPr>
          <a:xfrm>
            <a:off x="837828" y="2641926"/>
            <a:ext cx="10441160" cy="2200089"/>
          </a:xfrm>
          <a:prstGeom prst="rect">
            <a:avLst/>
          </a:prstGeom>
        </p:spPr>
        <p:txBody>
          <a:bodyPr wrap="square">
            <a:spAutoFit/>
          </a:bodyPr>
          <a:lstStyle/>
          <a:p>
            <a:pPr lvl="0" algn="just">
              <a:lnSpc>
                <a:spcPct val="107000"/>
              </a:lnSpc>
              <a:spcAft>
                <a:spcPts val="800"/>
              </a:spcAft>
            </a:pPr>
            <a:r>
              <a:rPr lang="pl-PL" sz="3200" dirty="0">
                <a:latin typeface="Calibri" panose="020F0502020204030204" pitchFamily="34" charset="0"/>
                <a:ea typeface="Calibri" panose="020F0502020204030204" pitchFamily="34" charset="0"/>
                <a:cs typeface="Times New Roman" panose="02020603050405020304" pitchFamily="18" charset="0"/>
              </a:rPr>
              <a:t>Jednym z największych problemów cywilizacyjnych naszych czasów są odpady, znaczną ich część możemy wyeliminować, przyjmując postawę przyjazną środowisku. W specjalnych pojemnikach segregujemy papier, metal, szkło i plastik.</a:t>
            </a:r>
          </a:p>
        </p:txBody>
      </p:sp>
    </p:spTree>
    <p:extLst>
      <p:ext uri="{BB962C8B-B14F-4D97-AF65-F5344CB8AC3E}">
        <p14:creationId xmlns:p14="http://schemas.microsoft.com/office/powerpoint/2010/main" val="1728312171"/>
      </p:ext>
    </p:extLst>
  </p:cSld>
  <p:clrMapOvr>
    <a:masterClrMapping/>
  </p:clrMapOvr>
  <mc:AlternateContent xmlns:mc="http://schemas.openxmlformats.org/markup-compatibility/2006">
    <mc:Choice xmlns:p14="http://schemas.microsoft.com/office/powerpoint/2010/main" Requires="p14">
      <p:transition spd="slow" p14:dur="3400" advClick="0" advTm="12154">
        <p14:reveal/>
      </p:transition>
    </mc:Choice>
    <mc:Fallback>
      <p:transition spd="slow" advClick="0" advTm="12154">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latin typeface="Calibri" panose="020F0502020204030204" pitchFamily="34" charset="0"/>
                <a:cs typeface="Calibri" panose="020F0502020204030204" pitchFamily="34" charset="0"/>
              </a:rPr>
              <a:t>Kilka zasad segregowania odpadów, które stosujemy w domu:</a:t>
            </a:r>
          </a:p>
        </p:txBody>
      </p:sp>
      <p:sp>
        <p:nvSpPr>
          <p:cNvPr id="3" name="Symbol zastępczy zawartości 2"/>
          <p:cNvSpPr>
            <a:spLocks noGrp="1"/>
          </p:cNvSpPr>
          <p:nvPr>
            <p:ph idx="1"/>
          </p:nvPr>
        </p:nvSpPr>
        <p:spPr>
          <a:xfrm>
            <a:off x="549797" y="1905000"/>
            <a:ext cx="6408712" cy="4267200"/>
          </a:xfrm>
        </p:spPr>
        <p:txBody>
          <a:bodyPr>
            <a:normAutofit/>
          </a:bodyPr>
          <a:lstStyle/>
          <a:p>
            <a:pPr algn="just"/>
            <a:r>
              <a:rPr lang="pl-PL" b="1" dirty="0">
                <a:latin typeface="Calibri" panose="020F0502020204030204" pitchFamily="34" charset="0"/>
                <a:cs typeface="Calibri" panose="020F0502020204030204" pitchFamily="34" charset="0"/>
              </a:rPr>
              <a:t>Zgniecenie ma znaczenie! </a:t>
            </a:r>
            <a:r>
              <a:rPr lang="pl-PL" dirty="0">
                <a:latin typeface="Calibri" panose="020F0502020204030204" pitchFamily="34" charset="0"/>
                <a:cs typeface="Calibri" panose="020F0502020204030204" pitchFamily="34" charset="0"/>
              </a:rPr>
              <a:t>– Zgniatamy puszki i butelki przed wyrzuceniem. Zgnieciona butelka zajmuje 80% miejsca mniej. Dzięki temu rzadziej możesz wynosić odpady ze swojego domu, a firmy odbierające nie muszą wozić powietrza.</a:t>
            </a:r>
          </a:p>
          <a:p>
            <a:pPr algn="just"/>
            <a:r>
              <a:rPr lang="pl-PL" b="1" dirty="0">
                <a:latin typeface="Calibri" panose="020F0502020204030204" pitchFamily="34" charset="0"/>
                <a:cs typeface="Calibri" panose="020F0502020204030204" pitchFamily="34" charset="0"/>
              </a:rPr>
              <a:t>Odkręcenie ma znaczenie! </a:t>
            </a:r>
            <a:r>
              <a:rPr lang="pl-PL" dirty="0">
                <a:latin typeface="Calibri" panose="020F0502020204030204" pitchFamily="34" charset="0"/>
                <a:cs typeface="Calibri" panose="020F0502020204030204" pitchFamily="34" charset="0"/>
              </a:rPr>
              <a:t>– Wyrzucamy szkło, kartony po sokach i mleku bez kapsli oraz nakrętek. Po odkręceniu segregujemy do odpowiednich pojemników.</a:t>
            </a:r>
          </a:p>
          <a:p>
            <a:pPr algn="just"/>
            <a:endParaRPr lang="pl-PL" dirty="0"/>
          </a:p>
        </p:txBody>
      </p:sp>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4572" y="1905000"/>
            <a:ext cx="4304139" cy="1668016"/>
          </a:xfrm>
          <a:prstGeom prst="rect">
            <a:avLst/>
          </a:prstGeom>
        </p:spPr>
      </p:pic>
      <p:pic>
        <p:nvPicPr>
          <p:cNvPr id="5" name="Obraz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4572" y="4054837"/>
            <a:ext cx="4300737" cy="2304256"/>
          </a:xfrm>
          <a:prstGeom prst="rect">
            <a:avLst/>
          </a:prstGeom>
        </p:spPr>
      </p:pic>
    </p:spTree>
    <p:custDataLst>
      <p:tags r:id="rId1"/>
    </p:custDataLst>
    <p:extLst>
      <p:ext uri="{BB962C8B-B14F-4D97-AF65-F5344CB8AC3E}">
        <p14:creationId xmlns:p14="http://schemas.microsoft.com/office/powerpoint/2010/main" val="2258582464"/>
      </p:ext>
    </p:extLst>
  </p:cSld>
  <p:clrMapOvr>
    <a:masterClrMapping/>
  </p:clrMapOvr>
  <mc:AlternateContent xmlns:mc="http://schemas.openxmlformats.org/markup-compatibility/2006">
    <mc:Choice xmlns:p14="http://schemas.microsoft.com/office/powerpoint/2010/main" Requires="p14">
      <p:transition spd="slow" p14:dur="3400" advClick="0" advTm="30032">
        <p14:reveal/>
      </p:transition>
    </mc:Choice>
    <mc:Fallback>
      <p:transition spd="slow" advClick="0" advTm="3003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latin typeface="Calibri" panose="020F0502020204030204" pitchFamily="34" charset="0"/>
                <a:cs typeface="Calibri" panose="020F0502020204030204" pitchFamily="34" charset="0"/>
              </a:rPr>
              <a:t>Kilka zasad segregowania odpadów, które stosujemy w domu:</a:t>
            </a:r>
            <a:endParaRPr lang="pl-PL" dirty="0"/>
          </a:p>
        </p:txBody>
      </p:sp>
      <p:sp>
        <p:nvSpPr>
          <p:cNvPr id="3" name="Symbol zastępczy zawartości 2"/>
          <p:cNvSpPr>
            <a:spLocks noGrp="1"/>
          </p:cNvSpPr>
          <p:nvPr>
            <p:ph idx="1"/>
          </p:nvPr>
        </p:nvSpPr>
        <p:spPr>
          <a:xfrm>
            <a:off x="909836" y="1905000"/>
            <a:ext cx="9756577" cy="4267200"/>
          </a:xfrm>
        </p:spPr>
        <p:txBody>
          <a:bodyPr>
            <a:normAutofit/>
          </a:bodyPr>
          <a:lstStyle/>
          <a:p>
            <a:pPr algn="just"/>
            <a:endParaRPr lang="pl-PL" b="1" dirty="0">
              <a:latin typeface="Calibri" panose="020F0502020204030204" pitchFamily="34" charset="0"/>
              <a:cs typeface="Calibri" panose="020F0502020204030204" pitchFamily="34" charset="0"/>
            </a:endParaRPr>
          </a:p>
          <a:p>
            <a:pPr algn="just"/>
            <a:r>
              <a:rPr lang="pl-PL" sz="2600" b="1" dirty="0">
                <a:latin typeface="Calibri" panose="020F0502020204030204" pitchFamily="34" charset="0"/>
                <a:cs typeface="Calibri" panose="020F0502020204030204" pitchFamily="34" charset="0"/>
              </a:rPr>
              <a:t>Opróżnienie</a:t>
            </a:r>
            <a:r>
              <a:rPr lang="pl-PL" sz="2600" dirty="0">
                <a:latin typeface="Calibri" panose="020F0502020204030204" pitchFamily="34" charset="0"/>
                <a:cs typeface="Calibri" panose="020F0502020204030204" pitchFamily="34" charset="0"/>
              </a:rPr>
              <a:t> </a:t>
            </a:r>
            <a:r>
              <a:rPr lang="pl-PL" sz="2600" b="1" dirty="0">
                <a:latin typeface="Calibri" panose="020F0502020204030204" pitchFamily="34" charset="0"/>
                <a:cs typeface="Calibri" panose="020F0502020204030204" pitchFamily="34" charset="0"/>
              </a:rPr>
              <a:t>ma znaczenie! </a:t>
            </a:r>
            <a:r>
              <a:rPr lang="pl-PL" sz="2600" dirty="0">
                <a:latin typeface="Calibri" panose="020F0502020204030204" pitchFamily="34" charset="0"/>
                <a:cs typeface="Calibri" panose="020F0502020204030204" pitchFamily="34" charset="0"/>
              </a:rPr>
              <a:t>– Opróżniamy butelki, słoiki, kartony. Wszystkie opakowania przed wyrzuceniem powinny zostać dokładnie opróżnione! W innym przypadku przy wrzuceniu np. opakowania po jogurcie do pojemnika z tzw. frakcją suchą – zawartość może wylać się na inny rodzaj surowca, np. papier i uniemożliwić jego przetworzenie!</a:t>
            </a:r>
          </a:p>
          <a:p>
            <a:pPr algn="just"/>
            <a:r>
              <a:rPr lang="pl-PL" sz="2600" b="1" dirty="0">
                <a:latin typeface="Calibri" panose="020F0502020204030204" pitchFamily="34" charset="0"/>
                <a:cs typeface="Calibri" panose="020F0502020204030204" pitchFamily="34" charset="0"/>
              </a:rPr>
              <a:t>Rozłożenie ma znaczenie!</a:t>
            </a:r>
            <a:r>
              <a:rPr lang="pl-PL" sz="2600" dirty="0">
                <a:latin typeface="Calibri" panose="020F0502020204030204" pitchFamily="34" charset="0"/>
                <a:cs typeface="Calibri" panose="020F0502020204030204" pitchFamily="34" charset="0"/>
              </a:rPr>
              <a:t> – Rozkładamy kartony przed wrzuceniem do pojemnika. W ten sposób będą zajmowały mniej miejsca (nawet o 70%).</a:t>
            </a:r>
          </a:p>
          <a:p>
            <a:pPr algn="just"/>
            <a:endParaRPr lang="pl-PL" sz="2600" dirty="0">
              <a:latin typeface="Calibri" panose="020F0502020204030204" pitchFamily="34" charset="0"/>
              <a:cs typeface="Calibri" panose="020F0502020204030204" pitchFamily="34" charset="0"/>
            </a:endParaRPr>
          </a:p>
          <a:p>
            <a:endParaRPr lang="pl-PL" dirty="0"/>
          </a:p>
        </p:txBody>
      </p:sp>
    </p:spTree>
    <p:custDataLst>
      <p:tags r:id="rId1"/>
    </p:custDataLst>
    <p:extLst>
      <p:ext uri="{BB962C8B-B14F-4D97-AF65-F5344CB8AC3E}">
        <p14:creationId xmlns:p14="http://schemas.microsoft.com/office/powerpoint/2010/main" val="626483374"/>
      </p:ext>
    </p:extLst>
  </p:cSld>
  <p:clrMapOvr>
    <a:masterClrMapping/>
  </p:clrMapOvr>
  <mc:AlternateContent xmlns:mc="http://schemas.openxmlformats.org/markup-compatibility/2006">
    <mc:Choice xmlns:p14="http://schemas.microsoft.com/office/powerpoint/2010/main" Requires="p14">
      <p:transition spd="slow" p14:dur="3400" advClick="0" advTm="27545">
        <p14:reveal/>
      </p:transition>
    </mc:Choice>
    <mc:Fallback>
      <p:transition spd="slow" advClick="0" advTm="2754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latin typeface="Calibri" panose="020F0502020204030204" pitchFamily="34" charset="0"/>
                <a:cs typeface="Calibri" panose="020F0502020204030204" pitchFamily="34" charset="0"/>
              </a:rPr>
              <a:t>Kilka zasad segregowania odpadów, które stosujemy w domu:</a:t>
            </a:r>
            <a:endParaRPr lang="pl-PL" dirty="0"/>
          </a:p>
        </p:txBody>
      </p:sp>
      <p:sp>
        <p:nvSpPr>
          <p:cNvPr id="3" name="Symbol zastępczy zawartości 2"/>
          <p:cNvSpPr>
            <a:spLocks noGrp="1"/>
          </p:cNvSpPr>
          <p:nvPr>
            <p:ph idx="1"/>
          </p:nvPr>
        </p:nvSpPr>
        <p:spPr>
          <a:xfrm>
            <a:off x="981844" y="1905000"/>
            <a:ext cx="9684569" cy="4267200"/>
          </a:xfrm>
        </p:spPr>
        <p:txBody>
          <a:bodyPr>
            <a:normAutofit fontScale="92500" lnSpcReduction="20000"/>
          </a:bodyPr>
          <a:lstStyle/>
          <a:p>
            <a:pPr algn="just"/>
            <a:endParaRPr lang="pl-PL" b="1" dirty="0">
              <a:latin typeface="Calibri" panose="020F0502020204030204" pitchFamily="34" charset="0"/>
              <a:cs typeface="Calibri" panose="020F0502020204030204" pitchFamily="34" charset="0"/>
            </a:endParaRPr>
          </a:p>
          <a:p>
            <a:pPr algn="just"/>
            <a:r>
              <a:rPr lang="pl-PL" sz="2800" b="1" dirty="0">
                <a:latin typeface="Calibri" panose="020F0502020204030204" pitchFamily="34" charset="0"/>
                <a:cs typeface="Calibri" panose="020F0502020204030204" pitchFamily="34" charset="0"/>
              </a:rPr>
              <a:t>Rozróżnienie ma znaczenie! </a:t>
            </a:r>
            <a:r>
              <a:rPr lang="pl-PL" sz="2800" dirty="0">
                <a:latin typeface="Calibri" panose="020F0502020204030204" pitchFamily="34" charset="0"/>
                <a:cs typeface="Calibri" panose="020F0502020204030204" pitchFamily="34" charset="0"/>
              </a:rPr>
              <a:t>– Nie wrzucamy do pojemników do segregacji pobitych luster, szyb, szklanek. Jest to inny rodzaj szkła. Zanieczyszczenie odpadów szklanych (słoików, butelek) poprzez np. fragmenty szyb czy luster może spowodować niemożność przetworzenia tego surowca! Szkło opakowaniowe to nie to samo co szkło gospodarcze!</a:t>
            </a:r>
          </a:p>
          <a:p>
            <a:pPr algn="just"/>
            <a:r>
              <a:rPr lang="pl-PL" sz="2800" b="1" dirty="0">
                <a:latin typeface="Calibri" panose="020F0502020204030204" pitchFamily="34" charset="0"/>
                <a:cs typeface="Calibri" panose="020F0502020204030204" pitchFamily="34" charset="0"/>
              </a:rPr>
              <a:t>Zabrudzenie ma znaczenie! </a:t>
            </a:r>
            <a:r>
              <a:rPr lang="pl-PL" sz="2800" dirty="0">
                <a:latin typeface="Calibri" panose="020F0502020204030204" pitchFamily="34" charset="0"/>
                <a:cs typeface="Calibri" panose="020F0502020204030204" pitchFamily="34" charset="0"/>
              </a:rPr>
              <a:t>– Nie wrzucamy do pojemników do segregacji odpadów bardzo zabrudzonych, np. papieru po maśle, chusteczek higienicznych, ręczników papierowych. Nie segregujemy także odpadów zabrudzonych klejami oraz zatłuszczonych. One nie nadają się do recyklingu!</a:t>
            </a:r>
          </a:p>
        </p:txBody>
      </p:sp>
    </p:spTree>
    <p:custDataLst>
      <p:tags r:id="rId1"/>
    </p:custDataLst>
    <p:extLst>
      <p:ext uri="{BB962C8B-B14F-4D97-AF65-F5344CB8AC3E}">
        <p14:creationId xmlns:p14="http://schemas.microsoft.com/office/powerpoint/2010/main" val="188660948"/>
      </p:ext>
    </p:extLst>
  </p:cSld>
  <p:clrMapOvr>
    <a:masterClrMapping/>
  </p:clrMapOvr>
  <mc:AlternateContent xmlns:mc="http://schemas.openxmlformats.org/markup-compatibility/2006">
    <mc:Choice xmlns:p14="http://schemas.microsoft.com/office/powerpoint/2010/main" Requires="p14">
      <p:transition spd="slow" p14:dur="3400" advClick="0" advTm="33534">
        <p14:reveal/>
      </p:transition>
    </mc:Choice>
    <mc:Fallback>
      <p:transition spd="slow" advClick="0" advTm="3353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0F2BC28-E3A0-4CC3-9EB2-B1FB6398793D}"/>
              </a:ext>
            </a:extLst>
          </p:cNvPr>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Ekologiczna pralka </a:t>
            </a:r>
          </a:p>
        </p:txBody>
      </p:sp>
      <p:pic>
        <p:nvPicPr>
          <p:cNvPr id="6" name="Symbol zastępczy zawartości 5">
            <a:extLst>
              <a:ext uri="{FF2B5EF4-FFF2-40B4-BE49-F238E27FC236}">
                <a16:creationId xmlns:a16="http://schemas.microsoft.com/office/drawing/2014/main" id="{3CC23B46-BCAE-4494-97B3-B080E050D25C}"/>
              </a:ext>
            </a:extLst>
          </p:cNvPr>
          <p:cNvPicPr>
            <a:picLocks noGrp="1" noChangeAspect="1"/>
          </p:cNvPicPr>
          <p:nvPr>
            <p:ph sz="half" idx="1"/>
          </p:nvPr>
        </p:nvPicPr>
        <p:blipFill>
          <a:blip r:embed="rId3"/>
          <a:stretch>
            <a:fillRect/>
          </a:stretch>
        </p:blipFill>
        <p:spPr>
          <a:xfrm>
            <a:off x="2130425" y="1905000"/>
            <a:ext cx="3200400" cy="426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Symbol zastępczy zawartości 6">
            <a:extLst>
              <a:ext uri="{FF2B5EF4-FFF2-40B4-BE49-F238E27FC236}">
                <a16:creationId xmlns:a16="http://schemas.microsoft.com/office/drawing/2014/main" id="{08438869-824F-4F69-8A57-3DF48492A974}"/>
              </a:ext>
            </a:extLst>
          </p:cNvPr>
          <p:cNvPicPr>
            <a:picLocks noGrp="1" noChangeAspect="1"/>
          </p:cNvPicPr>
          <p:nvPr>
            <p:ph sz="half" idx="2"/>
          </p:nvPr>
        </p:nvPicPr>
        <p:blipFill>
          <a:blip r:embed="rId4"/>
          <a:stretch>
            <a:fillRect/>
          </a:stretch>
        </p:blipFill>
        <p:spPr>
          <a:xfrm rot="5400000">
            <a:off x="6321425" y="2438400"/>
            <a:ext cx="4267200" cy="32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
    </p:custDataLst>
    <p:extLst>
      <p:ext uri="{BB962C8B-B14F-4D97-AF65-F5344CB8AC3E}">
        <p14:creationId xmlns:p14="http://schemas.microsoft.com/office/powerpoint/2010/main" val="213119109"/>
      </p:ext>
    </p:extLst>
  </p:cSld>
  <p:clrMapOvr>
    <a:masterClrMapping/>
  </p:clrMapOvr>
  <mc:AlternateContent xmlns:mc="http://schemas.openxmlformats.org/markup-compatibility/2006">
    <mc:Choice xmlns:p14="http://schemas.microsoft.com/office/powerpoint/2010/main" Requires="p14">
      <p:transition spd="slow" p14:dur="3400" advClick="0" advTm="9162">
        <p14:reveal/>
      </p:transition>
    </mc:Choice>
    <mc:Fallback>
      <p:transition spd="slow" advClick="0" advTm="916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8442C2-5CCC-4DD6-8240-F46E417C3B2D}"/>
              </a:ext>
            </a:extLst>
          </p:cNvPr>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OGRANICZENIE</a:t>
            </a:r>
            <a:r>
              <a:rPr lang="pl-PL" b="1" dirty="0"/>
              <a:t> SPOŻYTKOWANEJ WODY</a:t>
            </a:r>
          </a:p>
        </p:txBody>
      </p:sp>
      <p:sp>
        <p:nvSpPr>
          <p:cNvPr id="3" name="Symbol zastępczy zawartości 2">
            <a:extLst>
              <a:ext uri="{FF2B5EF4-FFF2-40B4-BE49-F238E27FC236}">
                <a16:creationId xmlns:a16="http://schemas.microsoft.com/office/drawing/2014/main" id="{AA2A137A-034C-4609-BEA2-46E09ED21A77}"/>
              </a:ext>
            </a:extLst>
          </p:cNvPr>
          <p:cNvSpPr>
            <a:spLocks noGrp="1"/>
          </p:cNvSpPr>
          <p:nvPr>
            <p:ph idx="1"/>
          </p:nvPr>
        </p:nvSpPr>
        <p:spPr>
          <a:xfrm>
            <a:off x="1125860" y="1916832"/>
            <a:ext cx="9865096" cy="4320480"/>
          </a:xfrm>
        </p:spPr>
        <p:txBody>
          <a:bodyPr/>
          <a:lstStyle/>
          <a:p>
            <a:pPr algn="just"/>
            <a:r>
              <a:rPr lang="pl-PL" sz="2400" dirty="0">
                <a:effectLst/>
                <a:latin typeface="Calibri" panose="020F0502020204030204" pitchFamily="34" charset="0"/>
                <a:ea typeface="Calibri" panose="020F0502020204030204" pitchFamily="34" charset="0"/>
                <a:cs typeface="Times New Roman" panose="02020603050405020304" pitchFamily="18" charset="0"/>
              </a:rPr>
              <a:t>Stosując nowoczesną pralkę, która dobiera ilość wody do ciężaru pranych ubrań możemy zaoszczędzić sporą ilość wody. Wyposażona jest w ekonomiczną funkcję </a:t>
            </a:r>
            <a:r>
              <a:rPr lang="pl-PL" sz="2400" b="1" dirty="0">
                <a:effectLst/>
                <a:latin typeface="Calibri" panose="020F0502020204030204" pitchFamily="34" charset="0"/>
                <a:ea typeface="Calibri" panose="020F0502020204030204" pitchFamily="34" charset="0"/>
                <a:cs typeface="Times New Roman" panose="02020603050405020304" pitchFamily="18" charset="0"/>
              </a:rPr>
              <a:t>„pół wsadu”.</a:t>
            </a:r>
          </a:p>
          <a:p>
            <a:pPr algn="just"/>
            <a:r>
              <a:rPr lang="pl-PL" b="1" dirty="0"/>
              <a:t>Opóźniony start </a:t>
            </a:r>
            <a:r>
              <a:rPr lang="pl-PL" dirty="0"/>
              <a:t>- opcja ustawienia godziny rozpoczęcia prania pozwala na dobranie sobie dogodnej pory, w której skończy się program i ktoś będzie mógł wyłączyć urządzenie.</a:t>
            </a:r>
          </a:p>
          <a:p>
            <a:pPr algn="just"/>
            <a:r>
              <a:rPr lang="pl-PL" b="1" dirty="0"/>
              <a:t>Skrócony cykl </a:t>
            </a:r>
            <a:r>
              <a:rPr lang="pl-PL" dirty="0"/>
              <a:t>- możliwość wyboru skróconego programu, do szybkiej przepierki lub jedynie odświeżenia długo nienoszonych ubrań. Ogromne udogodnienie i oszczędność, gdy nie ma potrzeby uruchamiania pełnego cyklu.</a:t>
            </a:r>
          </a:p>
        </p:txBody>
      </p:sp>
    </p:spTree>
    <p:extLst>
      <p:ext uri="{BB962C8B-B14F-4D97-AF65-F5344CB8AC3E}">
        <p14:creationId xmlns:p14="http://schemas.microsoft.com/office/powerpoint/2010/main" val="1297163215"/>
      </p:ext>
    </p:extLst>
  </p:cSld>
  <p:clrMapOvr>
    <a:masterClrMapping/>
  </p:clrMapOvr>
  <mc:AlternateContent xmlns:mc="http://schemas.openxmlformats.org/markup-compatibility/2006">
    <mc:Choice xmlns:p14="http://schemas.microsoft.com/office/powerpoint/2010/main" Requires="p14">
      <p:transition spd="slow" p14:dur="3400" advClick="0" advTm="23685">
        <p14:reveal/>
      </p:transition>
    </mc:Choice>
    <mc:Fallback>
      <p:transition spd="slow" advClick="0" advTm="23685">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0CFF13-3C7B-4BB5-BA06-E68A2DE5D3FF}"/>
              </a:ext>
            </a:extLst>
          </p:cNvPr>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OGRANICZENIE SPOŻYTKOWANEJ WODY</a:t>
            </a:r>
            <a:endParaRPr lang="pl-PL" dirty="0">
              <a:latin typeface="Calibri" panose="020F0502020204030204" pitchFamily="34" charset="0"/>
              <a:cs typeface="Calibri" panose="020F0502020204030204" pitchFamily="34" charset="0"/>
            </a:endParaRPr>
          </a:p>
        </p:txBody>
      </p:sp>
      <p:pic>
        <p:nvPicPr>
          <p:cNvPr id="5" name="Symbol zastępczy zawartości 4">
            <a:extLst>
              <a:ext uri="{FF2B5EF4-FFF2-40B4-BE49-F238E27FC236}">
                <a16:creationId xmlns:a16="http://schemas.microsoft.com/office/drawing/2014/main" id="{7FD501B7-6F6C-41E0-9608-04B12110A4DC}"/>
              </a:ext>
            </a:extLst>
          </p:cNvPr>
          <p:cNvPicPr>
            <a:picLocks noGrp="1" noChangeAspect="1"/>
          </p:cNvPicPr>
          <p:nvPr>
            <p:ph idx="1"/>
          </p:nvPr>
        </p:nvPicPr>
        <p:blipFill>
          <a:blip r:embed="rId3"/>
          <a:stretch>
            <a:fillRect/>
          </a:stretch>
        </p:blipFill>
        <p:spPr>
          <a:xfrm>
            <a:off x="1773932" y="2060848"/>
            <a:ext cx="3200400" cy="4267200"/>
          </a:xfrm>
        </p:spPr>
      </p:pic>
      <p:sp>
        <p:nvSpPr>
          <p:cNvPr id="7" name="pole tekstowe 6">
            <a:extLst>
              <a:ext uri="{FF2B5EF4-FFF2-40B4-BE49-F238E27FC236}">
                <a16:creationId xmlns:a16="http://schemas.microsoft.com/office/drawing/2014/main" id="{8955C647-0A7C-4A4E-89B7-32EF710C78FD}"/>
              </a:ext>
            </a:extLst>
          </p:cNvPr>
          <p:cNvSpPr txBox="1"/>
          <p:nvPr/>
        </p:nvSpPr>
        <p:spPr>
          <a:xfrm>
            <a:off x="5941380" y="2969554"/>
            <a:ext cx="5913672" cy="1815882"/>
          </a:xfrm>
          <a:prstGeom prst="rect">
            <a:avLst/>
          </a:prstGeom>
          <a:noFill/>
        </p:spPr>
        <p:txBody>
          <a:bodyPr wrap="square">
            <a:spAutoFit/>
          </a:bodyPr>
          <a:lstStyle/>
          <a:p>
            <a:pPr algn="just"/>
            <a:r>
              <a:rPr lang="pl-PL" sz="2800" dirty="0">
                <a:latin typeface="Calibri" panose="020F0502020204030204" pitchFamily="34" charset="0"/>
                <a:cs typeface="Calibri" panose="020F0502020204030204" pitchFamily="34" charset="0"/>
              </a:rPr>
              <a:t>Kolejne 30 procent zaoszczędzonej wody uzyskujemy stosując nowoczesne baterie łazienkowe i kuchenne z funkcją </a:t>
            </a:r>
            <a:r>
              <a:rPr lang="pl-PL" sz="2800" b="1" dirty="0">
                <a:latin typeface="Calibri" panose="020F0502020204030204" pitchFamily="34" charset="0"/>
                <a:cs typeface="Calibri" panose="020F0502020204030204" pitchFamily="34" charset="0"/>
              </a:rPr>
              <a:t>ECO (zielony przycisk).</a:t>
            </a:r>
          </a:p>
        </p:txBody>
      </p:sp>
    </p:spTree>
    <p:custDataLst>
      <p:tags r:id="rId1"/>
    </p:custDataLst>
    <p:extLst>
      <p:ext uri="{BB962C8B-B14F-4D97-AF65-F5344CB8AC3E}">
        <p14:creationId xmlns:p14="http://schemas.microsoft.com/office/powerpoint/2010/main" val="663766433"/>
      </p:ext>
    </p:extLst>
  </p:cSld>
  <p:clrMapOvr>
    <a:masterClrMapping/>
  </p:clrMapOvr>
  <mc:AlternateContent xmlns:mc="http://schemas.openxmlformats.org/markup-compatibility/2006">
    <mc:Choice xmlns:p14="http://schemas.microsoft.com/office/powerpoint/2010/main" Requires="p14">
      <p:transition spd="slow" p14:dur="3400" advClick="0" advTm="12328">
        <p14:reveal/>
      </p:transition>
    </mc:Choice>
    <mc:Fallback>
      <p:transition spd="slow" advClick="0" advTm="1232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OGRANICZENIE SPOŻYTKOWANEJ WODY</a:t>
            </a:r>
            <a:endParaRPr lang="pl-PL" dirty="0"/>
          </a:p>
        </p:txBody>
      </p:sp>
      <p:sp>
        <p:nvSpPr>
          <p:cNvPr id="3" name="Symbol zastępczy zawartości 2"/>
          <p:cNvSpPr>
            <a:spLocks noGrp="1"/>
          </p:cNvSpPr>
          <p:nvPr>
            <p:ph idx="1"/>
          </p:nvPr>
        </p:nvSpPr>
        <p:spPr>
          <a:xfrm>
            <a:off x="405781" y="1905000"/>
            <a:ext cx="7632847" cy="4267200"/>
          </a:xfrm>
        </p:spPr>
        <p:txBody>
          <a:bodyPr>
            <a:normAutofit/>
          </a:bodyPr>
          <a:lstStyle/>
          <a:p>
            <a:pPr algn="just"/>
            <a:r>
              <a:rPr lang="pl-PL" sz="2800" dirty="0">
                <a:latin typeface="Calibri" panose="020F0502020204030204" pitchFamily="34" charset="0"/>
                <a:cs typeface="Calibri" panose="020F0502020204030204" pitchFamily="34" charset="0"/>
              </a:rPr>
              <a:t>Zakręcamy kran w czasie mycia zębów, golenia się czy szorowania rąk.</a:t>
            </a:r>
          </a:p>
          <a:p>
            <a:pPr algn="just"/>
            <a:r>
              <a:rPr lang="pl-PL" sz="2800" dirty="0">
                <a:latin typeface="Calibri" panose="020F0502020204030204" pitchFamily="34" charset="0"/>
                <a:cs typeface="Calibri" panose="020F0502020204030204" pitchFamily="34" charset="0"/>
              </a:rPr>
              <a:t>Oszczędzamy wodę w trakcie kąpieli. Częściej korzystamy z prysznica niż wanny. </a:t>
            </a:r>
          </a:p>
          <a:p>
            <a:pPr algn="just"/>
            <a:r>
              <a:rPr lang="pl-PL" sz="2800" dirty="0">
                <a:latin typeface="Calibri" panose="020F0502020204030204" pitchFamily="34" charset="0"/>
                <a:cs typeface="Calibri" panose="020F0502020204030204" pitchFamily="34" charset="0"/>
              </a:rPr>
              <a:t>Mniejsza ilość spłukiwanej wody w toalecie poprzez zainstalowanie spłuczki z przyciskiem regulującym ilość wody. Dodatkowo pamiętamy o tym, by nigdy nie traktować toalety jak kosza na śmieci. </a:t>
            </a:r>
          </a:p>
          <a:p>
            <a:pPr algn="just"/>
            <a:endParaRPr lang="pl-PL" sz="2800" dirty="0">
              <a:latin typeface="Calibri" panose="020F0502020204030204" pitchFamily="34" charset="0"/>
              <a:cs typeface="Calibri" panose="020F0502020204030204" pitchFamily="34" charset="0"/>
            </a:endParaRPr>
          </a:p>
          <a:p>
            <a:endParaRPr lang="pl-PL" sz="2800" dirty="0">
              <a:latin typeface="Calibri" panose="020F0502020204030204" pitchFamily="34" charset="0"/>
              <a:cs typeface="Calibri" panose="020F0502020204030204" pitchFamily="34" charset="0"/>
            </a:endParaRPr>
          </a:p>
          <a:p>
            <a:endParaRPr lang="pl-PL" dirty="0"/>
          </a:p>
        </p:txBody>
      </p:sp>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8708" y="2780928"/>
            <a:ext cx="2340260" cy="312034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ustDataLst>
      <p:tags r:id="rId1"/>
    </p:custDataLst>
    <p:extLst>
      <p:ext uri="{BB962C8B-B14F-4D97-AF65-F5344CB8AC3E}">
        <p14:creationId xmlns:p14="http://schemas.microsoft.com/office/powerpoint/2010/main" val="1158571497"/>
      </p:ext>
    </p:extLst>
  </p:cSld>
  <p:clrMapOvr>
    <a:masterClrMapping/>
  </p:clrMapOvr>
  <mc:AlternateContent xmlns:mc="http://schemas.openxmlformats.org/markup-compatibility/2006">
    <mc:Choice xmlns:p14="http://schemas.microsoft.com/office/powerpoint/2010/main" Requires="p14">
      <p:transition spd="slow" p14:dur="3400" advClick="0" advTm="19390">
        <p14:reveal/>
      </p:transition>
    </mc:Choice>
    <mc:Fallback>
      <p:transition spd="slow" advClick="0" advTm="1939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7B5DD3D-C886-4A94-B59B-E7931EB50F68}"/>
              </a:ext>
            </a:extLst>
          </p:cNvPr>
          <p:cNvSpPr>
            <a:spLocks noGrp="1"/>
          </p:cNvSpPr>
          <p:nvPr>
            <p:ph type="title"/>
          </p:nvPr>
        </p:nvSpPr>
        <p:spPr>
          <a:xfrm>
            <a:off x="1522412" y="189723"/>
            <a:ext cx="9468543" cy="1144556"/>
          </a:xfrm>
        </p:spPr>
        <p:txBody>
          <a:bodyPr/>
          <a:lstStyle/>
          <a:p>
            <a:pPr algn="ctr"/>
            <a:r>
              <a:rPr lang="pl-PL" b="1" dirty="0">
                <a:latin typeface="Calibri" panose="020F0502020204030204" pitchFamily="34" charset="0"/>
                <a:cs typeface="Calibri" panose="020F0502020204030204" pitchFamily="34" charset="0"/>
              </a:rPr>
              <a:t>Torby wielokrotnego użytku, których używamy na co dzień </a:t>
            </a:r>
          </a:p>
        </p:txBody>
      </p:sp>
      <p:pic>
        <p:nvPicPr>
          <p:cNvPr id="4" name="Symbol zastępczy zawartości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86099" y="2060848"/>
            <a:ext cx="5653113" cy="4267200"/>
          </a:xfrm>
        </p:spPr>
      </p:pic>
    </p:spTree>
    <p:custDataLst>
      <p:tags r:id="rId1"/>
    </p:custDataLst>
    <p:extLst>
      <p:ext uri="{BB962C8B-B14F-4D97-AF65-F5344CB8AC3E}">
        <p14:creationId xmlns:p14="http://schemas.microsoft.com/office/powerpoint/2010/main" val="1779523277"/>
      </p:ext>
    </p:extLst>
  </p:cSld>
  <p:clrMapOvr>
    <a:masterClrMapping/>
  </p:clrMapOvr>
  <mc:AlternateContent xmlns:mc="http://schemas.openxmlformats.org/markup-compatibility/2006">
    <mc:Choice xmlns:p14="http://schemas.microsoft.com/office/powerpoint/2010/main" Requires="p14">
      <p:transition spd="slow" p14:dur="3400" advClick="0" advTm="4588">
        <p14:reveal/>
      </p:transition>
    </mc:Choice>
    <mc:Fallback>
      <p:transition spd="slow" advClick="0" advTm="458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TORBY WIELOKROTNEGO UŻYTKU </a:t>
            </a:r>
          </a:p>
        </p:txBody>
      </p:sp>
      <p:sp>
        <p:nvSpPr>
          <p:cNvPr id="3" name="Symbol zastępczy zawartości 2"/>
          <p:cNvSpPr>
            <a:spLocks noGrp="1"/>
          </p:cNvSpPr>
          <p:nvPr>
            <p:ph idx="1"/>
          </p:nvPr>
        </p:nvSpPr>
        <p:spPr/>
        <p:txBody>
          <a:bodyPr>
            <a:normAutofit lnSpcReduction="10000"/>
          </a:bodyPr>
          <a:lstStyle/>
          <a:p>
            <a:pPr marL="0" lvl="0" indent="0" algn="just">
              <a:buNone/>
            </a:pPr>
            <a:endParaRPr lang="pl-PL" sz="2800" dirty="0">
              <a:latin typeface="Calibri" panose="020F0502020204030204" pitchFamily="34" charset="0"/>
              <a:cs typeface="Calibri" panose="020F0502020204030204" pitchFamily="34" charset="0"/>
            </a:endParaRPr>
          </a:p>
          <a:p>
            <a:pPr marL="0" lvl="0" indent="0" algn="just">
              <a:buNone/>
            </a:pPr>
            <a:r>
              <a:rPr lang="pl-PL" sz="2800" dirty="0">
                <a:latin typeface="Calibri" panose="020F0502020204030204" pitchFamily="34" charset="0"/>
                <a:cs typeface="Calibri" panose="020F0502020204030204" pitchFamily="34" charset="0"/>
              </a:rPr>
              <a:t>Staramy się unikać toreb plastikowych na rzecz toreb wielokrotnego użytku. </a:t>
            </a:r>
            <a:r>
              <a:rPr lang="pl-PL" sz="2800" dirty="0" err="1">
                <a:latin typeface="Calibri" panose="020F0502020204030204" pitchFamily="34" charset="0"/>
                <a:cs typeface="Calibri" panose="020F0502020204030204" pitchFamily="34" charset="0"/>
              </a:rPr>
              <a:t>Foliówki</a:t>
            </a:r>
            <a:r>
              <a:rPr lang="pl-PL" sz="2800" dirty="0">
                <a:latin typeface="Calibri" panose="020F0502020204030204" pitchFamily="34" charset="0"/>
                <a:cs typeface="Calibri" panose="020F0502020204030204" pitchFamily="34" charset="0"/>
              </a:rPr>
              <a:t> trafiają na składowiska, gdzie będą się rozkładać jeszcze przez kilkaset lat. Jest to śmieć, który łatwo wyeliminować ze swojego życia, albo przynajmniej ograniczyć.</a:t>
            </a:r>
          </a:p>
          <a:p>
            <a:pPr marL="0" indent="0" algn="just">
              <a:buNone/>
            </a:pPr>
            <a:r>
              <a:rPr lang="pl-PL" sz="2800" dirty="0">
                <a:latin typeface="Calibri" panose="020F0502020204030204" pitchFamily="34" charset="0"/>
                <a:cs typeface="Calibri" panose="020F0502020204030204" pitchFamily="34" charset="0"/>
              </a:rPr>
              <a:t>Obecnie produkuje się wiele typów ekologicznych toreb - każdy z nich posiada konkretne przeznaczenie. Najbardziej uniwersalne są z pewnością standardowe, płócienne torby z nadrukiem</a:t>
            </a:r>
          </a:p>
        </p:txBody>
      </p:sp>
    </p:spTree>
    <p:extLst>
      <p:ext uri="{BB962C8B-B14F-4D97-AF65-F5344CB8AC3E}">
        <p14:creationId xmlns:p14="http://schemas.microsoft.com/office/powerpoint/2010/main" val="250297977"/>
      </p:ext>
    </p:extLst>
  </p:cSld>
  <p:clrMapOvr>
    <a:masterClrMapping/>
  </p:clrMapOvr>
  <mc:AlternateContent xmlns:mc="http://schemas.openxmlformats.org/markup-compatibility/2006">
    <mc:Choice xmlns:p14="http://schemas.microsoft.com/office/powerpoint/2010/main" Requires="p14">
      <p:transition spd="slow" p14:dur="3400" advClick="0" advTm="20615">
        <p14:reveal/>
      </p:transition>
    </mc:Choice>
    <mc:Fallback>
      <p:transition spd="slow" advClick="0" advTm="20615">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pPr algn="ctr"/>
            <a:br>
              <a:rPr lang="pl-PL" b="1" dirty="0">
                <a:latin typeface="Calibri" panose="020F0502020204030204" pitchFamily="34" charset="0"/>
                <a:cs typeface="Calibri" panose="020F0502020204030204" pitchFamily="34" charset="0"/>
              </a:rPr>
            </a:br>
            <a:br>
              <a:rPr lang="pl-PL" b="1" dirty="0">
                <a:latin typeface="Calibri" panose="020F0502020204030204" pitchFamily="34" charset="0"/>
                <a:cs typeface="Calibri" panose="020F0502020204030204" pitchFamily="34" charset="0"/>
              </a:rPr>
            </a:br>
            <a:br>
              <a:rPr lang="pl-PL" b="1" dirty="0">
                <a:latin typeface="Calibri" panose="020F0502020204030204" pitchFamily="34" charset="0"/>
                <a:cs typeface="Calibri" panose="020F0502020204030204" pitchFamily="34" charset="0"/>
              </a:rPr>
            </a:br>
            <a:br>
              <a:rPr lang="pl-PL" b="1" dirty="0">
                <a:latin typeface="Calibri" panose="020F0502020204030204" pitchFamily="34" charset="0"/>
                <a:cs typeface="Calibri" panose="020F0502020204030204" pitchFamily="34" charset="0"/>
              </a:rPr>
            </a:br>
            <a:r>
              <a:rPr lang="pl-PL" b="1" dirty="0">
                <a:latin typeface="Calibri" panose="020F0502020204030204" pitchFamily="34" charset="0"/>
                <a:cs typeface="Calibri" panose="020F0502020204030204" pitchFamily="34" charset="0"/>
              </a:rPr>
              <a:t>Energooszczędne oświetlenie w moim domu</a:t>
            </a:r>
            <a:br>
              <a:rPr lang="pl-PL" b="1" dirty="0">
                <a:latin typeface="Calibri" panose="020F0502020204030204" pitchFamily="34" charset="0"/>
                <a:cs typeface="Calibri" panose="020F0502020204030204" pitchFamily="34" charset="0"/>
              </a:rPr>
            </a:br>
            <a:endParaRPr lang="pl-PL" dirty="0">
              <a:latin typeface="Calibri" panose="020F0502020204030204" pitchFamily="34" charset="0"/>
              <a:cs typeface="Calibri" panose="020F0502020204030204" pitchFamily="34" charset="0"/>
            </a:endParaRPr>
          </a:p>
        </p:txBody>
      </p:sp>
      <p:pic>
        <p:nvPicPr>
          <p:cNvPr id="4" name="Symbol zastępczy zawartości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2413" y="1988840"/>
            <a:ext cx="3200400" cy="4267200"/>
          </a:xfrm>
        </p:spPr>
      </p:pic>
      <p:sp>
        <p:nvSpPr>
          <p:cNvPr id="5" name="Prostokąt 4"/>
          <p:cNvSpPr/>
          <p:nvPr/>
        </p:nvSpPr>
        <p:spPr>
          <a:xfrm>
            <a:off x="5878388" y="2828836"/>
            <a:ext cx="5832648" cy="3108543"/>
          </a:xfrm>
          <a:prstGeom prst="rect">
            <a:avLst/>
          </a:prstGeom>
        </p:spPr>
        <p:txBody>
          <a:bodyPr wrap="square">
            <a:spAutoFit/>
          </a:bodyPr>
          <a:lstStyle/>
          <a:p>
            <a:pPr algn="just"/>
            <a:r>
              <a:rPr lang="pl-PL" sz="2800" dirty="0">
                <a:latin typeface="Calibri" panose="020F0502020204030204" pitchFamily="34" charset="0"/>
                <a:cs typeface="Calibri" panose="020F0502020204030204" pitchFamily="34" charset="0"/>
              </a:rPr>
              <a:t>Oświetlenie LED jest przyjazne dla środowiska nie tylko dlatego, że jest energooszczędne i wystarcza na wiele lat. Żarówki LED-owe nie zawierają rtęci ani innych szkodliwych substancji, dzięki czemu łatwiej też poddać je recyklingowi.</a:t>
            </a:r>
          </a:p>
        </p:txBody>
      </p:sp>
    </p:spTree>
    <p:custDataLst>
      <p:tags r:id="rId1"/>
    </p:custDataLst>
    <p:extLst>
      <p:ext uri="{BB962C8B-B14F-4D97-AF65-F5344CB8AC3E}">
        <p14:creationId xmlns:p14="http://schemas.microsoft.com/office/powerpoint/2010/main" val="3637923293"/>
      </p:ext>
    </p:extLst>
  </p:cSld>
  <p:clrMapOvr>
    <a:masterClrMapping/>
  </p:clrMapOvr>
  <mc:AlternateContent xmlns:mc="http://schemas.openxmlformats.org/markup-compatibility/2006">
    <mc:Choice xmlns:p14="http://schemas.microsoft.com/office/powerpoint/2010/main" Requires="p14">
      <p:transition spd="slow" p14:dur="3400" advClick="0" advTm="17789">
        <p14:reveal/>
      </p:transition>
    </mc:Choice>
    <mc:Fallback>
      <p:transition spd="slow" advClick="0" advTm="1778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53852" y="189723"/>
            <a:ext cx="9612561" cy="1144556"/>
          </a:xfrm>
        </p:spPr>
        <p:txBody>
          <a:bodyPr/>
          <a:lstStyle/>
          <a:p>
            <a:pPr algn="ctr"/>
            <a:r>
              <a:rPr lang="pl-PL" b="1" dirty="0">
                <a:latin typeface="Calibri" panose="020F0502020204030204" pitchFamily="34" charset="0"/>
                <a:cs typeface="Calibri" panose="020F0502020204030204" pitchFamily="34" charset="0"/>
              </a:rPr>
              <a:t>Inne sposoby oszczędzania energii w moim domu</a:t>
            </a:r>
          </a:p>
        </p:txBody>
      </p:sp>
      <p:sp>
        <p:nvSpPr>
          <p:cNvPr id="3" name="Symbol zastępczy zawartości 2"/>
          <p:cNvSpPr>
            <a:spLocks noGrp="1"/>
          </p:cNvSpPr>
          <p:nvPr>
            <p:ph idx="1"/>
          </p:nvPr>
        </p:nvSpPr>
        <p:spPr>
          <a:xfrm>
            <a:off x="621805" y="1905000"/>
            <a:ext cx="7632847" cy="4267200"/>
          </a:xfrm>
        </p:spPr>
        <p:txBody>
          <a:bodyPr/>
          <a:lstStyle/>
          <a:p>
            <a:pPr algn="just"/>
            <a:r>
              <a:rPr lang="pl-PL" sz="2800" dirty="0">
                <a:latin typeface="Calibri" panose="020F0502020204030204" pitchFamily="34" charset="0"/>
                <a:cs typeface="Calibri" panose="020F0502020204030204" pitchFamily="34" charset="0"/>
              </a:rPr>
              <a:t>Wyłączamy światła w pomieszczeniach, w których aktualnie nie przebywamy. </a:t>
            </a:r>
          </a:p>
          <a:p>
            <a:pPr algn="just"/>
            <a:r>
              <a:rPr lang="pl-PL" sz="2800" dirty="0">
                <a:latin typeface="Calibri" panose="020F0502020204030204" pitchFamily="34" charset="0"/>
                <a:cs typeface="Calibri" panose="020F0502020204030204" pitchFamily="34" charset="0"/>
              </a:rPr>
              <a:t>Nie pozostawiamy urządzeń w trybie gotowości. Telewizory, ładowarki do telefonów i inne urządzenia podłączone do prądu niepotrzebnie go marnują, kiedy z nich nie korzystamy. </a:t>
            </a:r>
          </a:p>
          <a:p>
            <a:pPr algn="just"/>
            <a:r>
              <a:rPr lang="pl-PL" sz="2800" dirty="0">
                <a:latin typeface="Calibri" panose="020F0502020204030204" pitchFamily="34" charset="0"/>
                <a:cs typeface="Calibri" panose="020F0502020204030204" pitchFamily="34" charset="0"/>
              </a:rPr>
              <a:t>Moi rodzice kontrolują czas, jaki spędzam przy urządzeniach elektronicznych.</a:t>
            </a:r>
          </a:p>
        </p:txBody>
      </p:sp>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6700" y="4221088"/>
            <a:ext cx="3024336" cy="216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extLst>
      <p:ext uri="{BB962C8B-B14F-4D97-AF65-F5344CB8AC3E}">
        <p14:creationId xmlns:p14="http://schemas.microsoft.com/office/powerpoint/2010/main" val="3888694833"/>
      </p:ext>
    </p:extLst>
  </p:cSld>
  <p:clrMapOvr>
    <a:masterClrMapping/>
  </p:clrMapOvr>
  <mc:AlternateContent xmlns:mc="http://schemas.openxmlformats.org/markup-compatibility/2006">
    <mc:Choice xmlns:p14="http://schemas.microsoft.com/office/powerpoint/2010/main" Requires="p14">
      <p:transition spd="slow" p14:dur="3400" advClick="0" advTm="22675">
        <p14:reveal/>
      </p:transition>
    </mc:Choice>
    <mc:Fallback>
      <p:transition spd="slow" advClick="0" advTm="2267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000"/>
                                        <p:tgtEl>
                                          <p:spTgt spid="4"/>
                                        </p:tgtEl>
                                      </p:cBhvr>
                                    </p:animEffect>
                                    <p:anim calcmode="lin" valueType="num">
                                      <p:cBhvr>
                                        <p:cTn id="29" dur="2000" fill="hold"/>
                                        <p:tgtEl>
                                          <p:spTgt spid="4"/>
                                        </p:tgtEl>
                                        <p:attrNameLst>
                                          <p:attrName>ppt_w</p:attrName>
                                        </p:attrNameLst>
                                      </p:cBhvr>
                                      <p:tavLst>
                                        <p:tav tm="0" fmla="#ppt_w*sin(2.5*pi*$)">
                                          <p:val>
                                            <p:fltVal val="0"/>
                                          </p:val>
                                        </p:tav>
                                        <p:tav tm="100000">
                                          <p:val>
                                            <p:fltVal val="1"/>
                                          </p:val>
                                        </p:tav>
                                      </p:tavLst>
                                    </p:anim>
                                    <p:anim calcmode="lin" valueType="num">
                                      <p:cBhvr>
                                        <p:cTn id="30"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Ekologiczne źródło ciepła </a:t>
            </a:r>
            <a:br>
              <a:rPr lang="pl-PL" b="1" dirty="0">
                <a:latin typeface="Calibri" panose="020F0502020204030204" pitchFamily="34" charset="0"/>
                <a:cs typeface="Calibri" panose="020F0502020204030204" pitchFamily="34" charset="0"/>
              </a:rPr>
            </a:br>
            <a:r>
              <a:rPr lang="pl-PL" b="1" dirty="0">
                <a:latin typeface="Calibri" panose="020F0502020204030204" pitchFamily="34" charset="0"/>
                <a:cs typeface="Calibri" panose="020F0502020204030204" pitchFamily="34" charset="0"/>
              </a:rPr>
              <a:t>Gazowy kocioł kondensacyjny</a:t>
            </a:r>
          </a:p>
        </p:txBody>
      </p:sp>
      <p:pic>
        <p:nvPicPr>
          <p:cNvPr id="4" name="Symbol zastępczy zawartości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45940" y="1988840"/>
            <a:ext cx="3200400" cy="4267200"/>
          </a:xfrm>
          <a:prstGeom prst="rect">
            <a:avLst/>
          </a:prstGeom>
          <a:ln>
            <a:noFill/>
          </a:ln>
          <a:effectLst>
            <a:outerShdw blurRad="190500" algn="tl" rotWithShape="0">
              <a:srgbClr val="000000">
                <a:alpha val="70000"/>
              </a:srgbClr>
            </a:outerShdw>
          </a:effectLst>
        </p:spPr>
      </p:pic>
      <p:pic>
        <p:nvPicPr>
          <p:cNvPr id="5" name="Obraz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00" y="1988840"/>
            <a:ext cx="3312368" cy="4267200"/>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3981926473"/>
      </p:ext>
    </p:extLst>
  </p:cSld>
  <p:clrMapOvr>
    <a:masterClrMapping/>
  </p:clrMapOvr>
  <mc:AlternateContent xmlns:mc="http://schemas.openxmlformats.org/markup-compatibility/2006">
    <mc:Choice xmlns:p14="http://schemas.microsoft.com/office/powerpoint/2010/main" Requires="p14">
      <p:transition spd="slow" p14:dur="3400" advClick="0" advTm="5505">
        <p14:reveal/>
      </p:transition>
    </mc:Choice>
    <mc:Fallback>
      <p:transition spd="slow" advClick="0" advTm="550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EKOLGICZNE ŹRÓDŁO CIEPŁA</a:t>
            </a:r>
          </a:p>
        </p:txBody>
      </p:sp>
      <p:sp>
        <p:nvSpPr>
          <p:cNvPr id="3" name="Symbol zastępczy zawartości 2"/>
          <p:cNvSpPr>
            <a:spLocks noGrp="1"/>
          </p:cNvSpPr>
          <p:nvPr>
            <p:ph idx="1"/>
          </p:nvPr>
        </p:nvSpPr>
        <p:spPr>
          <a:xfrm>
            <a:off x="1413892" y="1905000"/>
            <a:ext cx="9252521" cy="4267200"/>
          </a:xfrm>
        </p:spPr>
        <p:txBody>
          <a:bodyPr>
            <a:normAutofit/>
          </a:bodyPr>
          <a:lstStyle/>
          <a:p>
            <a:pPr marL="0" indent="0" algn="just">
              <a:buNone/>
            </a:pPr>
            <a:endParaRPr lang="pl-PL" sz="2800" dirty="0">
              <a:latin typeface="Calibri" panose="020F0502020204030204" pitchFamily="34" charset="0"/>
              <a:cs typeface="Calibri" panose="020F0502020204030204" pitchFamily="34" charset="0"/>
            </a:endParaRPr>
          </a:p>
          <a:p>
            <a:pPr marL="0" indent="0" algn="just">
              <a:buNone/>
            </a:pPr>
            <a:r>
              <a:rPr lang="pl-PL" sz="2800" dirty="0">
                <a:latin typeface="Calibri" panose="020F0502020204030204" pitchFamily="34" charset="0"/>
                <a:cs typeface="Calibri" panose="020F0502020204030204" pitchFamily="34" charset="0"/>
              </a:rPr>
              <a:t>Źródłem ciepła w moim domu jest gazowy kocioł kondensacyjny. </a:t>
            </a:r>
          </a:p>
          <a:p>
            <a:pPr marL="0" indent="0" algn="just">
              <a:buNone/>
            </a:pPr>
            <a:r>
              <a:rPr lang="pl-PL" sz="2800" dirty="0">
                <a:latin typeface="Calibri" panose="020F0502020204030204" pitchFamily="34" charset="0"/>
                <a:cs typeface="Calibri" panose="020F0502020204030204" pitchFamily="34" charset="0"/>
              </a:rPr>
              <a:t>Gazowe kotły kondensacyjne należą do niskotemperaturowych źródeł ciepła, przez co są bardzo efektywne, ekonomiczne i ekologiczne. Ich głównymi zaletami są niskie koszty eksploatacji i mniejsza, niż w tradycyjnych urządzeniach, emisja CO2.</a:t>
            </a:r>
          </a:p>
        </p:txBody>
      </p:sp>
    </p:spTree>
    <p:extLst>
      <p:ext uri="{BB962C8B-B14F-4D97-AF65-F5344CB8AC3E}">
        <p14:creationId xmlns:p14="http://schemas.microsoft.com/office/powerpoint/2010/main" val="2235688863"/>
      </p:ext>
    </p:extLst>
  </p:cSld>
  <p:clrMapOvr>
    <a:masterClrMapping/>
  </p:clrMapOvr>
  <mc:AlternateContent xmlns:mc="http://schemas.openxmlformats.org/markup-compatibility/2006">
    <mc:Choice xmlns:p14="http://schemas.microsoft.com/office/powerpoint/2010/main" Requires="p14">
      <p:transition spd="slow" p14:dur="3400" advClick="0" advTm="15027">
        <p14:reveal/>
      </p:transition>
    </mc:Choice>
    <mc:Fallback>
      <p:transition spd="slow" advClick="0" advTm="15027">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00264F-103C-413F-BE60-5E046E9E5260}"/>
              </a:ext>
            </a:extLst>
          </p:cNvPr>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Przeterminowane leki</a:t>
            </a:r>
            <a:endParaRPr lang="pl-PL" dirty="0"/>
          </a:p>
        </p:txBody>
      </p:sp>
      <p:pic>
        <p:nvPicPr>
          <p:cNvPr id="9" name="Symbol zastępczy zawartości 8">
            <a:extLst>
              <a:ext uri="{FF2B5EF4-FFF2-40B4-BE49-F238E27FC236}">
                <a16:creationId xmlns:a16="http://schemas.microsoft.com/office/drawing/2014/main" id="{B19CFEBE-50A8-4CDC-B053-E88E197E8482}"/>
              </a:ext>
            </a:extLst>
          </p:cNvPr>
          <p:cNvPicPr>
            <a:picLocks noGrp="1" noChangeAspect="1"/>
          </p:cNvPicPr>
          <p:nvPr>
            <p:ph idx="1"/>
          </p:nvPr>
        </p:nvPicPr>
        <p:blipFill>
          <a:blip r:embed="rId3"/>
          <a:stretch>
            <a:fillRect/>
          </a:stretch>
        </p:blipFill>
        <p:spPr>
          <a:xfrm>
            <a:off x="2908058" y="2132856"/>
            <a:ext cx="6372708" cy="42517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ustDataLst>
      <p:tags r:id="rId1"/>
    </p:custDataLst>
    <p:extLst>
      <p:ext uri="{BB962C8B-B14F-4D97-AF65-F5344CB8AC3E}">
        <p14:creationId xmlns:p14="http://schemas.microsoft.com/office/powerpoint/2010/main" val="679522625"/>
      </p:ext>
    </p:extLst>
  </p:cSld>
  <p:clrMapOvr>
    <a:masterClrMapping/>
  </p:clrMapOvr>
  <mc:AlternateContent xmlns:mc="http://schemas.openxmlformats.org/markup-compatibility/2006">
    <mc:Choice xmlns:p14="http://schemas.microsoft.com/office/powerpoint/2010/main" Requires="p14">
      <p:transition spd="slow" p14:dur="3400" advClick="0" advTm="3019">
        <p14:reveal/>
      </p:transition>
    </mc:Choice>
    <mc:Fallback>
      <p:transition spd="slow" advClick="0" advTm="301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Przeterminowane leki</a:t>
            </a:r>
          </a:p>
        </p:txBody>
      </p:sp>
      <p:sp>
        <p:nvSpPr>
          <p:cNvPr id="3" name="Symbol zastępczy zawartości 2"/>
          <p:cNvSpPr>
            <a:spLocks noGrp="1"/>
          </p:cNvSpPr>
          <p:nvPr>
            <p:ph idx="1"/>
          </p:nvPr>
        </p:nvSpPr>
        <p:spPr>
          <a:xfrm>
            <a:off x="837828" y="1905000"/>
            <a:ext cx="10873207" cy="4267200"/>
          </a:xfrm>
        </p:spPr>
        <p:txBody>
          <a:bodyPr>
            <a:normAutofit lnSpcReduction="10000"/>
          </a:bodyPr>
          <a:lstStyle/>
          <a:p>
            <a:pPr marL="0" indent="0" algn="just">
              <a:buNone/>
            </a:pPr>
            <a:r>
              <a:rPr lang="pl-PL" sz="2800" b="1" dirty="0">
                <a:latin typeface="Calibri" panose="020F0502020204030204" pitchFamily="34" charset="0"/>
                <a:cs typeface="Calibri" panose="020F0502020204030204" pitchFamily="34" charset="0"/>
              </a:rPr>
              <a:t>Przeterminowane leki </a:t>
            </a:r>
            <a:r>
              <a:rPr lang="pl-PL" sz="2800" dirty="0">
                <a:latin typeface="Calibri" panose="020F0502020204030204" pitchFamily="34" charset="0"/>
                <a:cs typeface="Calibri" panose="020F0502020204030204" pitchFamily="34" charset="0"/>
              </a:rPr>
              <a:t>zawsze zanosimy do apteki i umieszczamy w specjalnym pojemniku do tego przeznaczonym. </a:t>
            </a:r>
          </a:p>
          <a:p>
            <a:pPr marL="0" indent="0" algn="just">
              <a:buNone/>
            </a:pPr>
            <a:r>
              <a:rPr lang="pl-PL" sz="2800" dirty="0">
                <a:latin typeface="Calibri" panose="020F0502020204030204" pitchFamily="34" charset="0"/>
                <a:cs typeface="Calibri" panose="020F0502020204030204" pitchFamily="34" charset="0"/>
              </a:rPr>
              <a:t>Przeterminowanych leków ze względu na zawarte w nich substancje chemiczne nie należy wyrzucać do ubikacji – oczyszczalnie ścieków nie są przystosowane do filtrowania tych substancji, dlatego grozić to może skażeniem wód gruntowych.</a:t>
            </a:r>
          </a:p>
          <a:p>
            <a:pPr marL="0" indent="0" algn="just">
              <a:buNone/>
            </a:pPr>
            <a:r>
              <a:rPr lang="pl-PL" sz="2800" dirty="0">
                <a:latin typeface="Calibri" panose="020F0502020204030204" pitchFamily="34" charset="0"/>
                <a:cs typeface="Calibri" panose="020F0502020204030204" pitchFamily="34" charset="0"/>
              </a:rPr>
              <a:t>Podobnie niewłaściwym jest wyrzucanie przeterminowanych leków do śmieci - w ten sposób substancje chemiczne (a niekiedy leki zaliczane są wręcz do trucizn) dostają się do środowiska, gdzie mogą zagrozić zwierzętom oraz ludziom.</a:t>
            </a:r>
          </a:p>
        </p:txBody>
      </p:sp>
    </p:spTree>
    <p:custDataLst>
      <p:tags r:id="rId1"/>
    </p:custDataLst>
    <p:extLst>
      <p:ext uri="{BB962C8B-B14F-4D97-AF65-F5344CB8AC3E}">
        <p14:creationId xmlns:p14="http://schemas.microsoft.com/office/powerpoint/2010/main" val="888737612"/>
      </p:ext>
    </p:extLst>
  </p:cSld>
  <p:clrMapOvr>
    <a:masterClrMapping/>
  </p:clrMapOvr>
  <mc:AlternateContent xmlns:mc="http://schemas.openxmlformats.org/markup-compatibility/2006">
    <mc:Choice xmlns:p14="http://schemas.microsoft.com/office/powerpoint/2010/main" Requires="p14">
      <p:transition spd="slow" p14:dur="3400" advClick="0" advTm="30912">
        <p14:reveal/>
      </p:transition>
    </mc:Choice>
    <mc:Fallback>
      <p:transition spd="slow" advClick="0" advTm="3091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D7CE487-B747-491A-80E8-98E73C4FEBEE}"/>
              </a:ext>
            </a:extLst>
          </p:cNvPr>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Zużyte baterie</a:t>
            </a:r>
          </a:p>
        </p:txBody>
      </p:sp>
      <p:pic>
        <p:nvPicPr>
          <p:cNvPr id="6" name="Symbol zastępczy obrazu 5">
            <a:extLst>
              <a:ext uri="{FF2B5EF4-FFF2-40B4-BE49-F238E27FC236}">
                <a16:creationId xmlns:a16="http://schemas.microsoft.com/office/drawing/2014/main" id="{B9E08822-CC32-48B3-A716-929EAAB1CE53}"/>
              </a:ext>
            </a:extLst>
          </p:cNvPr>
          <p:cNvPicPr>
            <a:picLocks noGrp="1" noChangeAspect="1"/>
          </p:cNvPicPr>
          <p:nvPr>
            <p:ph type="pic" idx="1"/>
          </p:nvPr>
        </p:nvPicPr>
        <p:blipFill>
          <a:blip r:embed="rId3"/>
          <a:srcRect l="344" r="344"/>
          <a:stretch>
            <a:fillRect/>
          </a:stretch>
        </p:blipFill>
        <p:spPr>
          <a:xfrm>
            <a:off x="1701924" y="2057400"/>
            <a:ext cx="5784978" cy="3886200"/>
          </a:xfrm>
        </p:spPr>
      </p:pic>
      <p:sp>
        <p:nvSpPr>
          <p:cNvPr id="4" name="Symbol zastępczy tekstu 3">
            <a:extLst>
              <a:ext uri="{FF2B5EF4-FFF2-40B4-BE49-F238E27FC236}">
                <a16:creationId xmlns:a16="http://schemas.microsoft.com/office/drawing/2014/main" id="{520143D6-14AB-4F77-B203-FDB5A14444BF}"/>
              </a:ext>
            </a:extLst>
          </p:cNvPr>
          <p:cNvSpPr>
            <a:spLocks noGrp="1"/>
          </p:cNvSpPr>
          <p:nvPr>
            <p:ph type="body" sz="half" idx="2"/>
          </p:nvPr>
        </p:nvSpPr>
        <p:spPr>
          <a:xfrm>
            <a:off x="7750596" y="2132856"/>
            <a:ext cx="4320480" cy="3672408"/>
          </a:xfrm>
        </p:spPr>
        <p:txBody>
          <a:bodyPr>
            <a:noAutofit/>
          </a:bodyPr>
          <a:lstStyle/>
          <a:p>
            <a:pPr algn="just"/>
            <a:r>
              <a:rPr lang="pl-PL" sz="2300" dirty="0"/>
              <a:t>Zużytych baterii nie wyrzucamy do zwykłego kosza. Odpowiednie pojemniki znajdują się w sklepach czy galeriach handlowych. Bardzo często zbiórkę zużytych baterii organizują również szkoły. W przypadku zużytych baterii o szczególnej szkodliwości dla natury i zdrowia ludzi przesądza obecność w ich składzie metali ciężkich, takich jak ołów, kadm, cynk, rtęć i nikiel.</a:t>
            </a:r>
          </a:p>
        </p:txBody>
      </p:sp>
    </p:spTree>
    <p:custDataLst>
      <p:tags r:id="rId1"/>
    </p:custDataLst>
    <p:extLst>
      <p:ext uri="{BB962C8B-B14F-4D97-AF65-F5344CB8AC3E}">
        <p14:creationId xmlns:p14="http://schemas.microsoft.com/office/powerpoint/2010/main" val="2410944156"/>
      </p:ext>
    </p:extLst>
  </p:cSld>
  <p:clrMapOvr>
    <a:masterClrMapping/>
  </p:clrMapOvr>
  <mc:AlternateContent xmlns:mc="http://schemas.openxmlformats.org/markup-compatibility/2006">
    <mc:Choice xmlns:p14="http://schemas.microsoft.com/office/powerpoint/2010/main" Requires="p14">
      <p:transition spd="slow" p14:dur="3400" advClick="0" advTm="17648">
        <p14:reveal/>
      </p:transition>
    </mc:Choice>
    <mc:Fallback>
      <p:transition spd="slow" advClick="0" advTm="176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B4A99A1-0C3C-4381-AC2B-800F23A89AD9}"/>
              </a:ext>
            </a:extLst>
          </p:cNvPr>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Transport do szkoły i pracy</a:t>
            </a:r>
          </a:p>
        </p:txBody>
      </p:sp>
      <p:pic>
        <p:nvPicPr>
          <p:cNvPr id="6" name="Symbol zastępczy zawartości 5">
            <a:extLst>
              <a:ext uri="{FF2B5EF4-FFF2-40B4-BE49-F238E27FC236}">
                <a16:creationId xmlns:a16="http://schemas.microsoft.com/office/drawing/2014/main" id="{108C4C61-DCFA-4967-9444-24CED9143BC9}"/>
              </a:ext>
            </a:extLst>
          </p:cNvPr>
          <p:cNvPicPr>
            <a:picLocks noGrp="1" noChangeAspect="1"/>
          </p:cNvPicPr>
          <p:nvPr>
            <p:ph idx="1"/>
          </p:nvPr>
        </p:nvPicPr>
        <p:blipFill>
          <a:blip r:embed="rId3"/>
          <a:stretch>
            <a:fillRect/>
          </a:stretch>
        </p:blipFill>
        <p:spPr>
          <a:xfrm>
            <a:off x="4793374" y="2168860"/>
            <a:ext cx="3519662" cy="2052228"/>
          </a:xfrm>
        </p:spPr>
      </p:pic>
      <p:sp>
        <p:nvSpPr>
          <p:cNvPr id="4" name="Symbol zastępczy tekstu 3">
            <a:extLst>
              <a:ext uri="{FF2B5EF4-FFF2-40B4-BE49-F238E27FC236}">
                <a16:creationId xmlns:a16="http://schemas.microsoft.com/office/drawing/2014/main" id="{5772626A-1F52-4216-BF86-CD9B0070486C}"/>
              </a:ext>
            </a:extLst>
          </p:cNvPr>
          <p:cNvSpPr>
            <a:spLocks noGrp="1"/>
          </p:cNvSpPr>
          <p:nvPr>
            <p:ph type="body" sz="half" idx="2"/>
          </p:nvPr>
        </p:nvSpPr>
        <p:spPr>
          <a:xfrm>
            <a:off x="189756" y="2852936"/>
            <a:ext cx="3888432" cy="2520280"/>
          </a:xfrm>
        </p:spPr>
        <p:txBody>
          <a:bodyPr>
            <a:noAutofit/>
          </a:bodyPr>
          <a:lstStyle/>
          <a:p>
            <a:pPr algn="ctr"/>
            <a:r>
              <a:rPr lang="pl-PL" sz="2600" dirty="0"/>
              <a:t>Staramy się do szkoły i pracy chodzić pieszo, jeździć rowerami oraz środkami komunikacji miejskiej (coraz częściej autobusami elektrycznymi lub hybrydowymi).</a:t>
            </a:r>
          </a:p>
        </p:txBody>
      </p:sp>
      <p:pic>
        <p:nvPicPr>
          <p:cNvPr id="8" name="Obraz 7">
            <a:extLst>
              <a:ext uri="{FF2B5EF4-FFF2-40B4-BE49-F238E27FC236}">
                <a16:creationId xmlns:a16="http://schemas.microsoft.com/office/drawing/2014/main" id="{BA372378-7EF7-4A5C-8B11-25DEF6D8B3FB}"/>
              </a:ext>
            </a:extLst>
          </p:cNvPr>
          <p:cNvPicPr>
            <a:picLocks noChangeAspect="1"/>
          </p:cNvPicPr>
          <p:nvPr/>
        </p:nvPicPr>
        <p:blipFill>
          <a:blip r:embed="rId4"/>
          <a:stretch>
            <a:fillRect/>
          </a:stretch>
        </p:blipFill>
        <p:spPr>
          <a:xfrm>
            <a:off x="7030516" y="4005064"/>
            <a:ext cx="3400378" cy="1912712"/>
          </a:xfrm>
          <a:prstGeom prst="rect">
            <a:avLst/>
          </a:prstGeom>
        </p:spPr>
      </p:pic>
    </p:spTree>
    <p:custDataLst>
      <p:tags r:id="rId1"/>
    </p:custDataLst>
    <p:extLst>
      <p:ext uri="{BB962C8B-B14F-4D97-AF65-F5344CB8AC3E}">
        <p14:creationId xmlns:p14="http://schemas.microsoft.com/office/powerpoint/2010/main" val="3042632680"/>
      </p:ext>
    </p:extLst>
  </p:cSld>
  <p:clrMapOvr>
    <a:masterClrMapping/>
  </p:clrMapOvr>
  <mc:AlternateContent xmlns:mc="http://schemas.openxmlformats.org/markup-compatibility/2006">
    <mc:Choice xmlns:p14="http://schemas.microsoft.com/office/powerpoint/2010/main" Requires="p14">
      <p:transition spd="slow" p14:dur="3400" advClick="0" advTm="9001">
        <p14:reveal/>
      </p:transition>
    </mc:Choice>
    <mc:Fallback>
      <p:transition spd="slow" advClick="0" advTm="900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D92FB8-EC10-4D46-B920-18474E829E9D}"/>
              </a:ext>
            </a:extLst>
          </p:cNvPr>
          <p:cNvSpPr>
            <a:spLocks noGrp="1"/>
          </p:cNvSpPr>
          <p:nvPr>
            <p:ph type="title"/>
          </p:nvPr>
        </p:nvSpPr>
        <p:spPr/>
        <p:txBody>
          <a:bodyPr/>
          <a:lstStyle/>
          <a:p>
            <a:pPr algn="ctr"/>
            <a:r>
              <a:rPr lang="pl-PL" b="1" dirty="0">
                <a:latin typeface="Calibri" panose="020F0502020204030204" pitchFamily="34" charset="0"/>
                <a:cs typeface="Calibri" panose="020F0502020204030204" pitchFamily="34" charset="0"/>
              </a:rPr>
              <a:t>Ekologiczny żwirek dla kotów</a:t>
            </a:r>
          </a:p>
        </p:txBody>
      </p:sp>
      <p:pic>
        <p:nvPicPr>
          <p:cNvPr id="6" name="Symbol zastępczy zawartości 5">
            <a:extLst>
              <a:ext uri="{FF2B5EF4-FFF2-40B4-BE49-F238E27FC236}">
                <a16:creationId xmlns:a16="http://schemas.microsoft.com/office/drawing/2014/main" id="{ED946131-FDCF-468F-AF2F-899B0926FC6A}"/>
              </a:ext>
            </a:extLst>
          </p:cNvPr>
          <p:cNvPicPr>
            <a:picLocks noGrp="1" noChangeAspect="1"/>
          </p:cNvPicPr>
          <p:nvPr>
            <p:ph idx="1"/>
          </p:nvPr>
        </p:nvPicPr>
        <p:blipFill>
          <a:blip r:embed="rId3"/>
          <a:stretch>
            <a:fillRect/>
          </a:stretch>
        </p:blipFill>
        <p:spPr>
          <a:xfrm>
            <a:off x="4870276" y="2384883"/>
            <a:ext cx="2880320" cy="2198139"/>
          </a:xfrm>
          <a:prstGeom prst="rect">
            <a:avLst/>
          </a:prstGeom>
          <a:ln>
            <a:noFill/>
          </a:ln>
          <a:effectLst>
            <a:softEdge rad="112500"/>
          </a:effectLst>
        </p:spPr>
      </p:pic>
      <p:sp>
        <p:nvSpPr>
          <p:cNvPr id="4" name="Symbol zastępczy tekstu 3">
            <a:extLst>
              <a:ext uri="{FF2B5EF4-FFF2-40B4-BE49-F238E27FC236}">
                <a16:creationId xmlns:a16="http://schemas.microsoft.com/office/drawing/2014/main" id="{1F2406D3-00D7-4273-A3C5-AC1073DD0045}"/>
              </a:ext>
            </a:extLst>
          </p:cNvPr>
          <p:cNvSpPr>
            <a:spLocks noGrp="1"/>
          </p:cNvSpPr>
          <p:nvPr>
            <p:ph type="body" sz="half" idx="2"/>
          </p:nvPr>
        </p:nvSpPr>
        <p:spPr>
          <a:xfrm>
            <a:off x="405780" y="2708920"/>
            <a:ext cx="3888432" cy="2880320"/>
          </a:xfrm>
        </p:spPr>
        <p:txBody>
          <a:bodyPr>
            <a:noAutofit/>
          </a:bodyPr>
          <a:lstStyle/>
          <a:p>
            <a:pPr algn="ctr"/>
            <a:r>
              <a:rPr lang="pl-PL" sz="2400" dirty="0"/>
              <a:t>Posiadam dwa koty i również one mają coś ekologicznego! Jest nim specjalny żwirek zbrylający się, wykonany z uszlachetnionych aktywnych włókien drzewnych, naturalny, bez chemicznych dodatków, w 100% biodegradowalny i nadający się na kompost.</a:t>
            </a:r>
          </a:p>
        </p:txBody>
      </p:sp>
      <p:pic>
        <p:nvPicPr>
          <p:cNvPr id="8" name="Obraz 7">
            <a:extLst>
              <a:ext uri="{FF2B5EF4-FFF2-40B4-BE49-F238E27FC236}">
                <a16:creationId xmlns:a16="http://schemas.microsoft.com/office/drawing/2014/main" id="{1C1FC404-7132-4D1D-8833-C91F5AC62A9D}"/>
              </a:ext>
            </a:extLst>
          </p:cNvPr>
          <p:cNvPicPr>
            <a:picLocks noChangeAspect="1"/>
          </p:cNvPicPr>
          <p:nvPr/>
        </p:nvPicPr>
        <p:blipFill>
          <a:blip r:embed="rId4"/>
          <a:stretch>
            <a:fillRect/>
          </a:stretch>
        </p:blipFill>
        <p:spPr>
          <a:xfrm rot="5400000">
            <a:off x="7545205" y="3202345"/>
            <a:ext cx="2931064" cy="2232246"/>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951624213"/>
      </p:ext>
    </p:extLst>
  </p:cSld>
  <p:clrMapOvr>
    <a:masterClrMapping/>
  </p:clrMapOvr>
  <mc:AlternateContent xmlns:mc="http://schemas.openxmlformats.org/markup-compatibility/2006" xmlns:p14="http://schemas.microsoft.com/office/powerpoint/2010/main">
    <mc:Choice Requires="p14">
      <p:transition spd="slow" p14:dur="3400" advClick="0" advTm="13116">
        <p14:reveal/>
      </p:transition>
    </mc:Choice>
    <mc:Fallback xmlns="">
      <p:transition spd="slow" advClick="0" advTm="131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EDD716-37C1-4C0A-AF6F-4EC8C787DFA6}"/>
              </a:ext>
            </a:extLst>
          </p:cNvPr>
          <p:cNvSpPr>
            <a:spLocks noGrp="1"/>
          </p:cNvSpPr>
          <p:nvPr>
            <p:ph type="title"/>
          </p:nvPr>
        </p:nvSpPr>
        <p:spPr/>
        <p:txBody>
          <a:bodyPr/>
          <a:lstStyle/>
          <a:p>
            <a:r>
              <a:rPr lang="pl-PL" b="1" dirty="0"/>
              <a:t>Strony internetowe, z których korzystałem podczas robienia prezentacji:</a:t>
            </a:r>
          </a:p>
        </p:txBody>
      </p:sp>
      <p:sp>
        <p:nvSpPr>
          <p:cNvPr id="3" name="Symbol zastępczy zawartości 2">
            <a:extLst>
              <a:ext uri="{FF2B5EF4-FFF2-40B4-BE49-F238E27FC236}">
                <a16:creationId xmlns:a16="http://schemas.microsoft.com/office/drawing/2014/main" id="{080323F4-9C0D-40DF-9F88-F4CCECCEC78F}"/>
              </a:ext>
            </a:extLst>
          </p:cNvPr>
          <p:cNvSpPr>
            <a:spLocks noGrp="1"/>
          </p:cNvSpPr>
          <p:nvPr>
            <p:ph idx="1"/>
          </p:nvPr>
        </p:nvSpPr>
        <p:spPr>
          <a:xfrm>
            <a:off x="333772" y="1905000"/>
            <a:ext cx="11161239" cy="4476328"/>
          </a:xfrm>
        </p:spPr>
        <p:txBody>
          <a:bodyPr>
            <a:normAutofit fontScale="62500" lnSpcReduction="20000"/>
          </a:bodyPr>
          <a:lstStyle/>
          <a:p>
            <a:r>
              <a:rPr lang="pl-PL" sz="2900" dirty="0"/>
              <a:t>https://strefaenergii.com/ekologiczne-panele-fotowoltaiczne/</a:t>
            </a:r>
          </a:p>
          <a:p>
            <a:r>
              <a:rPr lang="pl-PL" sz="2900" dirty="0"/>
              <a:t>http://www.police.pl/edukacja-ekologiczna-i-prawidlowa-segregacja-odpadow.html</a:t>
            </a:r>
          </a:p>
          <a:p>
            <a:r>
              <a:rPr lang="pl-PL" sz="2900" dirty="0"/>
              <a:t>https://www.bee.pl/eko-torby-z-czego-sa-wykonane-i-dlaczego-warto-takie-miec-a-808.html</a:t>
            </a:r>
          </a:p>
          <a:p>
            <a:r>
              <a:rPr lang="pl-PL" sz="2900" dirty="0"/>
              <a:t>https://www.nanowosmieci.pl/zakupy-przyjazne-srodowisku/</a:t>
            </a:r>
          </a:p>
          <a:p>
            <a:r>
              <a:rPr lang="pl-PL" sz="2900" dirty="0"/>
              <a:t>https://dom.wp.pl/energooszczedne-zarowki-led-ekologia-na-co-dzien-6098121513591937a</a:t>
            </a:r>
          </a:p>
          <a:p>
            <a:r>
              <a:rPr lang="pl-PL" sz="2900" dirty="0"/>
              <a:t>https://www.dobrzemieszkaj.pl/najlepsze_domy/technologie/334/ekologiczne_zrodlo_ciepla_gazowy_kociol_kondensacyjny,220077.html</a:t>
            </a:r>
          </a:p>
          <a:p>
            <a:r>
              <a:rPr lang="pl-PL" sz="2900" dirty="0"/>
              <a:t>https://www.ekologia.pl/dom-i-ogrod/ekologiczny-dom/domowe-sposoby-na-ochrone-srodowiska,12982.html</a:t>
            </a:r>
          </a:p>
          <a:p>
            <a:r>
              <a:rPr lang="pl-PL" sz="2900" dirty="0"/>
              <a:t>https://www.smieciopolis.opole.pl/apteki/</a:t>
            </a:r>
          </a:p>
          <a:p>
            <a:r>
              <a:rPr lang="pl-PL" sz="2900" dirty="0"/>
              <a:t>https://www.green-projects.pl/co-zrobic-ze-zuzytym-akumulatorem-gdzie-wyrzucic-baterie/</a:t>
            </a:r>
          </a:p>
          <a:p>
            <a:r>
              <a:rPr lang="pl-PL" sz="2900" dirty="0"/>
              <a:t>https://plus.gs24.pl/tag/komunikacja-miejska-szczecinek</a:t>
            </a:r>
          </a:p>
          <a:p>
            <a:endParaRPr lang="pl-PL" dirty="0"/>
          </a:p>
          <a:p>
            <a:endParaRPr lang="pl-P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52570734"/>
      </p:ext>
    </p:extLst>
  </p:cSld>
  <p:clrMapOvr>
    <a:masterClrMapping/>
  </p:clrMapOvr>
  <mc:AlternateContent xmlns:mc="http://schemas.openxmlformats.org/markup-compatibility/2006">
    <mc:Choice xmlns:p14="http://schemas.microsoft.com/office/powerpoint/2010/main" Requires="p14">
      <p:transition spd="slow" p14:dur="3400" advClick="0" advTm="8433">
        <p14:reveal/>
      </p:transition>
    </mc:Choice>
    <mc:Fallback>
      <p:transition spd="slow" advClick="0" advTm="8433">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96A29F1C-2755-4AD8-8633-ED6E0AF898E7}"/>
              </a:ext>
            </a:extLst>
          </p:cNvPr>
          <p:cNvSpPr txBox="1"/>
          <p:nvPr/>
        </p:nvSpPr>
        <p:spPr>
          <a:xfrm>
            <a:off x="1125860" y="1124744"/>
            <a:ext cx="10009112" cy="1077218"/>
          </a:xfrm>
          <a:prstGeom prst="rect">
            <a:avLst/>
          </a:prstGeom>
          <a:noFill/>
        </p:spPr>
        <p:txBody>
          <a:bodyPr wrap="square" rtlCol="0">
            <a:spAutoFit/>
          </a:bodyPr>
          <a:lstStyle/>
          <a:p>
            <a:pPr algn="ctr"/>
            <a:r>
              <a:rPr lang="pl-PL" sz="3200" dirty="0">
                <a:latin typeface="Calibri" panose="020F0502020204030204" pitchFamily="34" charset="0"/>
                <a:cs typeface="Calibri" panose="020F0502020204030204" pitchFamily="34" charset="0"/>
              </a:rPr>
              <a:t>Zdjęcia w większości pochodzą z mojego źródła prywatnego (robione w moim domu).</a:t>
            </a:r>
          </a:p>
        </p:txBody>
      </p:sp>
    </p:spTree>
    <p:custDataLst>
      <p:tags r:id="rId1"/>
    </p:custDataLst>
    <p:extLst>
      <p:ext uri="{BB962C8B-B14F-4D97-AF65-F5344CB8AC3E}">
        <p14:creationId xmlns:p14="http://schemas.microsoft.com/office/powerpoint/2010/main" val="3341956624"/>
      </p:ext>
    </p:extLst>
  </p:cSld>
  <p:clrMapOvr>
    <a:masterClrMapping/>
  </p:clrMapOvr>
  <mc:AlternateContent xmlns:mc="http://schemas.openxmlformats.org/markup-compatibility/2006" xmlns:p14="http://schemas.microsoft.com/office/powerpoint/2010/main">
    <mc:Choice Requires="p14">
      <p:transition spd="med" p14:dur="700" advClick="0" advTm="5772">
        <p:fade/>
      </p:transition>
    </mc:Choice>
    <mc:Fallback xmlns="">
      <p:transition spd="med" advClick="0" advTm="57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B4E7EE44-D2B2-498A-8205-21DD37F64D80}"/>
              </a:ext>
            </a:extLst>
          </p:cNvPr>
          <p:cNvPicPr>
            <a:picLocks noChangeAspect="1"/>
          </p:cNvPicPr>
          <p:nvPr/>
        </p:nvPicPr>
        <p:blipFill>
          <a:blip r:embed="rId3"/>
          <a:stretch>
            <a:fillRect/>
          </a:stretch>
        </p:blipFill>
        <p:spPr>
          <a:xfrm>
            <a:off x="1610416" y="1920109"/>
            <a:ext cx="8967993" cy="3017782"/>
          </a:xfrm>
          <a:prstGeom prst="rect">
            <a:avLst/>
          </a:prstGeom>
        </p:spPr>
      </p:pic>
    </p:spTree>
    <p:custDataLst>
      <p:tags r:id="rId1"/>
    </p:custDataLst>
    <p:extLst>
      <p:ext uri="{BB962C8B-B14F-4D97-AF65-F5344CB8AC3E}">
        <p14:creationId xmlns:p14="http://schemas.microsoft.com/office/powerpoint/2010/main" val="861022193"/>
      </p:ext>
    </p:extLst>
  </p:cSld>
  <p:clrMapOvr>
    <a:masterClrMapping/>
  </p:clrMapOvr>
  <mc:AlternateContent xmlns:mc="http://schemas.openxmlformats.org/markup-compatibility/2006" xmlns:p14="http://schemas.microsoft.com/office/powerpoint/2010/main">
    <mc:Choice Requires="p14">
      <p:transition spd="med" p14:dur="700" advClick="0" advTm="7269">
        <p:fade/>
      </p:transition>
    </mc:Choice>
    <mc:Fallback xmlns="">
      <p:transition spd="med" advClick="0" advTm="726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9|3.9"/>
</p:tagLst>
</file>

<file path=ppt/tags/tag2.xml><?xml version="1.0" encoding="utf-8"?>
<p:tagLst xmlns:a="http://schemas.openxmlformats.org/drawingml/2006/main" xmlns:r="http://schemas.openxmlformats.org/officeDocument/2006/relationships" xmlns:p="http://schemas.openxmlformats.org/presentationml/2006/main">
  <p:tag name="TIMING" val="|2.7|2.7|8.7"/>
</p:tagLst>
</file>

<file path=ppt/tags/tag3.xml><?xml version="1.0" encoding="utf-8"?>
<p:tagLst xmlns:a="http://schemas.openxmlformats.org/drawingml/2006/main" xmlns:r="http://schemas.openxmlformats.org/officeDocument/2006/relationships" xmlns:p="http://schemas.openxmlformats.org/presentationml/2006/main">
  <p:tag name="TIMING" val="|3.8|3.4"/>
</p:tagLst>
</file>

<file path=ppt/tags/tag4.xml><?xml version="1.0" encoding="utf-8"?>
<p:tagLst xmlns:a="http://schemas.openxmlformats.org/drawingml/2006/main" xmlns:r="http://schemas.openxmlformats.org/officeDocument/2006/relationships" xmlns:p="http://schemas.openxmlformats.org/presentationml/2006/main">
  <p:tag name="TIMING" val="|4.2|12.6|9.6|1.9"/>
</p:tagLst>
</file>

<file path=ppt/tags/tag5.xml><?xml version="1.0" encoding="utf-8"?>
<p:tagLst xmlns:a="http://schemas.openxmlformats.org/drawingml/2006/main" xmlns:r="http://schemas.openxmlformats.org/officeDocument/2006/relationships" xmlns:p="http://schemas.openxmlformats.org/presentationml/2006/main">
  <p:tag name="TIMING" val="|0.8|18.4"/>
</p:tagLst>
</file>

<file path=ppt/tags/tag6.xml><?xml version="1.0" encoding="utf-8"?>
<p:tagLst xmlns:a="http://schemas.openxmlformats.org/drawingml/2006/main" xmlns:r="http://schemas.openxmlformats.org/officeDocument/2006/relationships" xmlns:p="http://schemas.openxmlformats.org/presentationml/2006/main">
  <p:tag name="TIMING" val="|1.1|18.5"/>
</p:tagLst>
</file>

<file path=ppt/tags/tag7.xml><?xml version="1.0" encoding="utf-8"?>
<p:tagLst xmlns:a="http://schemas.openxmlformats.org/drawingml/2006/main" xmlns:r="http://schemas.openxmlformats.org/officeDocument/2006/relationships" xmlns:p="http://schemas.openxmlformats.org/presentationml/2006/main">
  <p:tag name="TIMING" val="|1.9|2.2"/>
</p:tagLst>
</file>

<file path=ppt/tags/tag8.xml><?xml version="1.0" encoding="utf-8"?>
<p:tagLst xmlns:a="http://schemas.openxmlformats.org/drawingml/2006/main" xmlns:r="http://schemas.openxmlformats.org/officeDocument/2006/relationships" xmlns:p="http://schemas.openxmlformats.org/presentationml/2006/main">
  <p:tag name="TIMING" val="|1.8|2.4"/>
</p:tagLst>
</file>

<file path=ppt/tags/tag9.xml><?xml version="1.0" encoding="utf-8"?>
<p:tagLst xmlns:a="http://schemas.openxmlformats.org/drawingml/2006/main" xmlns:r="http://schemas.openxmlformats.org/officeDocument/2006/relationships" xmlns:p="http://schemas.openxmlformats.org/presentationml/2006/main">
  <p:tag name="TIMING" val="|17"/>
</p:tagLst>
</file>

<file path=ppt/tags/tag10.xml><?xml version="1.0" encoding="utf-8"?>
<p:tagLst xmlns:a="http://schemas.openxmlformats.org/drawingml/2006/main" xmlns:r="http://schemas.openxmlformats.org/officeDocument/2006/relationships" xmlns:p="http://schemas.openxmlformats.org/presentationml/2006/main">
  <p:tag name="TIMING" val="|2.6"/>
</p:tagLst>
</file>

<file path=ppt/tags/tag11.xml><?xml version="1.0" encoding="utf-8"?>
<p:tagLst xmlns:a="http://schemas.openxmlformats.org/drawingml/2006/main" xmlns:r="http://schemas.openxmlformats.org/officeDocument/2006/relationships" xmlns:p="http://schemas.openxmlformats.org/presentationml/2006/main">
  <p:tag name="TIMING" val="|2.3|3.3|3"/>
</p:tagLst>
</file>

<file path=ppt/tags/tag12.xml><?xml version="1.0" encoding="utf-8"?>
<p:tagLst xmlns:a="http://schemas.openxmlformats.org/drawingml/2006/main" xmlns:r="http://schemas.openxmlformats.org/officeDocument/2006/relationships" xmlns:p="http://schemas.openxmlformats.org/presentationml/2006/main">
  <p:tag name="TIMING" val="|2.6|4.1|6.8|4.6"/>
</p:tagLst>
</file>

<file path=ppt/tags/tag13.xml><?xml version="1.0" encoding="utf-8"?>
<p:tagLst xmlns:a="http://schemas.openxmlformats.org/drawingml/2006/main" xmlns:r="http://schemas.openxmlformats.org/officeDocument/2006/relationships" xmlns:p="http://schemas.openxmlformats.org/presentationml/2006/main">
  <p:tag name="TIMING" val="|2.1|1.8"/>
</p:tagLst>
</file>

<file path=ppt/tags/tag14.xml><?xml version="1.0" encoding="utf-8"?>
<p:tagLst xmlns:a="http://schemas.openxmlformats.org/drawingml/2006/main" xmlns:r="http://schemas.openxmlformats.org/officeDocument/2006/relationships" xmlns:p="http://schemas.openxmlformats.org/presentationml/2006/main">
  <p:tag name="TIMING" val="|1.4"/>
</p:tagLst>
</file>

<file path=ppt/tags/tag15.xml><?xml version="1.0" encoding="utf-8"?>
<p:tagLst xmlns:a="http://schemas.openxmlformats.org/drawingml/2006/main" xmlns:r="http://schemas.openxmlformats.org/officeDocument/2006/relationships" xmlns:p="http://schemas.openxmlformats.org/presentationml/2006/main">
  <p:tag name="TIMING" val="|2.3|5.2|13.7"/>
</p:tagLst>
</file>

<file path=ppt/tags/tag16.xml><?xml version="1.0" encoding="utf-8"?>
<p:tagLst xmlns:a="http://schemas.openxmlformats.org/drawingml/2006/main" xmlns:r="http://schemas.openxmlformats.org/officeDocument/2006/relationships" xmlns:p="http://schemas.openxmlformats.org/presentationml/2006/main">
  <p:tag name="TIMING" val="|11.9"/>
</p:tagLst>
</file>

<file path=ppt/tags/tag17.xml><?xml version="1.0" encoding="utf-8"?>
<p:tagLst xmlns:a="http://schemas.openxmlformats.org/drawingml/2006/main" xmlns:r="http://schemas.openxmlformats.org/officeDocument/2006/relationships" xmlns:p="http://schemas.openxmlformats.org/presentationml/2006/main">
  <p:tag name="TIMING" val="|5.5|1.1"/>
</p:tagLst>
</file>

<file path=ppt/tags/tag18.xml><?xml version="1.0" encoding="utf-8"?>
<p:tagLst xmlns:a="http://schemas.openxmlformats.org/drawingml/2006/main" xmlns:r="http://schemas.openxmlformats.org/officeDocument/2006/relationships" xmlns:p="http://schemas.openxmlformats.org/presentationml/2006/main">
  <p:tag name="TIMING" val="|1.6|1.4"/>
</p:tagLst>
</file>

<file path=ppt/tags/tag19.xml><?xml version="1.0" encoding="utf-8"?>
<p:tagLst xmlns:a="http://schemas.openxmlformats.org/drawingml/2006/main" xmlns:r="http://schemas.openxmlformats.org/officeDocument/2006/relationships" xmlns:p="http://schemas.openxmlformats.org/presentationml/2006/main">
  <p:tag name="TIMING" val="|1.9"/>
</p:tagLst>
</file>

<file path=ppt/tags/tag20.xml><?xml version="1.0" encoding="utf-8"?>
<p:tagLst xmlns:a="http://schemas.openxmlformats.org/drawingml/2006/main" xmlns:r="http://schemas.openxmlformats.org/officeDocument/2006/relationships" xmlns:p="http://schemas.openxmlformats.org/presentationml/2006/main">
  <p:tag name="TIMING" val="|1.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rwy ziemi 16x9">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lumMod val="100000"/>
              </a:schemeClr>
            </a:gs>
            <a:gs pos="100000">
              <a:schemeClr val="phClr">
                <a:tint val="80000"/>
              </a:schemeClr>
            </a:gs>
          </a:gsLst>
          <a:lin ang="5400000" scaled="0"/>
        </a:gradFill>
        <a:blipFill>
          <a:blip xmlns:r="http://schemas.openxmlformats.org/officeDocument/2006/relationships" r:embed="rId1">
            <a:duotone>
              <a:schemeClr val="phClr">
                <a:shade val="50000"/>
              </a:schemeClr>
              <a:schemeClr val="phClr">
                <a:tint val="80000"/>
              </a:schemeClr>
            </a:duotone>
          </a:blip>
          <a:stretch/>
        </a:blipFill>
      </a:bgFillStyleLst>
    </a:fmtScheme>
  </a:themeElements>
  <a:objectDefaults/>
  <a:extraClrSchemeLst/>
  <a:extLst>
    <a:ext uri="{05A4C25C-085E-4340-85A3-A5531E510DB2}">
      <thm15:themeFamily xmlns:thm15="http://schemas.microsoft.com/office/thememl/2012/main" name="Office_15976329_TF02801065.potx" id="{ADC67E24-CE86-4AD9-892B-75F07163BFAC}" vid="{CAEBD43E-2B3E-40E4-9AA0-59F058E26FA5}"/>
    </a:ext>
  </a:extLst>
</a:theme>
</file>

<file path=ppt/theme/theme2.xml><?xml version="1.0" encoding="utf-8"?>
<a:theme xmlns:a="http://schemas.openxmlformats.org/drawingml/2006/main" name="Motyw pakietu Offic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Motyw pakietu Offic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Prezentacja Barwy ziemi (panoramiczna)</Template>
  <TotalTime>568</TotalTime>
  <Words>1194</Words>
  <Application>Microsoft Office PowerPoint</Application>
  <PresentationFormat>Niestandardowy</PresentationFormat>
  <Paragraphs>76</Paragraphs>
  <Slides>26</Slides>
  <Notes>3</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26</vt:i4>
      </vt:variant>
    </vt:vector>
  </HeadingPairs>
  <TitlesOfParts>
    <vt:vector size="30" baseType="lpstr">
      <vt:lpstr>Arial</vt:lpstr>
      <vt:lpstr>Calibri</vt:lpstr>
      <vt:lpstr>Corbel</vt:lpstr>
      <vt:lpstr>Barwy ziemi 16x9</vt:lpstr>
      <vt:lpstr>EKOLOGIA W MOIM DOMU</vt:lpstr>
      <vt:lpstr>Panele fotowoltaiczne na dachu mojego domu</vt:lpstr>
      <vt:lpstr>PANELE FOTOWOLTAICZNE </vt:lpstr>
      <vt:lpstr>Pojemniki do segregacji odpadów</vt:lpstr>
      <vt:lpstr>SEGREGACJA ODPADÓW</vt:lpstr>
      <vt:lpstr>Kilka zasad segregowania odpadów, które stosujemy w domu:</vt:lpstr>
      <vt:lpstr>Kilka zasad segregowania odpadów, które stosujemy w domu:</vt:lpstr>
      <vt:lpstr>Kilka zasad segregowania odpadów, które stosujemy w domu:</vt:lpstr>
      <vt:lpstr>Ekologiczna pralka </vt:lpstr>
      <vt:lpstr>OGRANICZENIE SPOŻYTKOWANEJ WODY</vt:lpstr>
      <vt:lpstr>OGRANICZENIE SPOŻYTKOWANEJ WODY</vt:lpstr>
      <vt:lpstr>OGRANICZENIE SPOŻYTKOWANEJ WODY</vt:lpstr>
      <vt:lpstr>Torby wielokrotnego użytku, których używamy na co dzień </vt:lpstr>
      <vt:lpstr>TORBY WIELOKROTNEGO UŻYTKU </vt:lpstr>
      <vt:lpstr>    Energooszczędne oświetlenie w moim domu </vt:lpstr>
      <vt:lpstr>Inne sposoby oszczędzania energii w moim domu</vt:lpstr>
      <vt:lpstr>Ekologiczne źródło ciepła  Gazowy kocioł kondensacyjny</vt:lpstr>
      <vt:lpstr>EKOLGICZNE ŹRÓDŁO CIEPŁA</vt:lpstr>
      <vt:lpstr>Przeterminowane leki</vt:lpstr>
      <vt:lpstr>Przeterminowane leki</vt:lpstr>
      <vt:lpstr>Zużyte baterie</vt:lpstr>
      <vt:lpstr>Transport do szkoły i pracy</vt:lpstr>
      <vt:lpstr>Ekologiczny żwirek dla kotów</vt:lpstr>
      <vt:lpstr>Strony internetowe, z których korzystałem podczas robienia prezentacji:</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EKOLOGIA W MOIM DOMU</dc:title>
  <dc:creator>Użytkownik systemu Windows</dc:creator>
  <cp:lastModifiedBy>Borys Bena</cp:lastModifiedBy>
  <cp:revision>36</cp:revision>
  <dcterms:created xsi:type="dcterms:W3CDTF">2021-10-25T07:33:04Z</dcterms:created>
  <dcterms:modified xsi:type="dcterms:W3CDTF">2021-10-27T18:29:02Z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